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1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7" r:id="rId3"/>
    <p:sldId id="258" r:id="rId4"/>
    <p:sldId id="280" r:id="rId5"/>
    <p:sldId id="261" r:id="rId6"/>
    <p:sldId id="282" r:id="rId7"/>
    <p:sldId id="262" r:id="rId8"/>
    <p:sldId id="260" r:id="rId9"/>
    <p:sldId id="259" r:id="rId10"/>
    <p:sldId id="289" r:id="rId11"/>
    <p:sldId id="287" r:id="rId12"/>
    <p:sldId id="288" r:id="rId13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4%20&#1088;&#1110;&#1082;\&#1055;&#1088;&#1086;&#1077;&#1082;&#1090;%20&#1073;&#1102;&#1076;&#1078;&#1077;&#1090;&#1091;%202025\&#1075;&#1088;&#1072;&#1092;&#1110;&#1082;&#1080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4%20&#1088;&#1110;&#1082;\&#1055;&#1088;&#1086;&#1077;&#1082;&#1090;%20&#1073;&#1102;&#1076;&#1078;&#1077;&#1090;&#1091;%202025\&#1075;&#1088;&#1072;&#1092;&#1110;&#1082;&#1080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4%20&#1088;&#1110;&#1082;\&#1055;&#1088;&#1086;&#1077;&#1082;&#1090;%20&#1073;&#1102;&#1076;&#1078;&#1077;&#1090;&#1091;%202025\&#1075;&#1088;&#1072;&#1092;&#1110;&#1082;&#1080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_____Microsoft_Excel2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 до</a:t>
            </a:r>
            <a:r>
              <a:rPr lang="ru-RU" sz="20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бюджету Тростянецької МТГ без урахування трансфертів (тис.гривень)</a:t>
            </a:r>
            <a:endParaRPr lang="ru-RU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242281824146982"/>
          <c:y val="0.15540971961251607"/>
          <c:w val="0.83186884842519682"/>
          <c:h val="0.80494627506741401"/>
        </c:manualLayout>
      </c:layout>
      <c:bar3DChart>
        <c:barDir val="bar"/>
        <c:grouping val="clustered"/>
        <c:varyColors val="0"/>
        <c:ser>
          <c:idx val="0"/>
          <c:order val="0"/>
          <c:spPr>
            <a:solidFill>
              <a:srgbClr val="FFC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dkEdge">
              <a:bevelT w="82550"/>
              <a:bevelB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82550"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1-3380-403F-89ED-68125F90A42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82550"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2-3380-403F-89ED-68125F90A42E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82550"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3-3380-403F-89ED-68125F90A42E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82550"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4-3380-403F-89ED-68125F90A42E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82550"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5-3380-403F-89ED-68125F90A42E}"/>
              </c:ext>
            </c:extLst>
          </c:dPt>
          <c:dLbls>
            <c:dLbl>
              <c:idx val="0"/>
              <c:layout>
                <c:manualLayout>
                  <c:x val="-0.32916666666666672"/>
                  <c:y val="-1.12209183835751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2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380-403F-89ED-68125F90A42E}"/>
                </c:ext>
              </c:extLst>
            </c:dLbl>
            <c:dLbl>
              <c:idx val="1"/>
              <c:layout>
                <c:manualLayout>
                  <c:x val="-0.32812500000000006"/>
                  <c:y val="-3.74030612785838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2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3380-403F-89ED-68125F90A42E}"/>
                </c:ext>
              </c:extLst>
            </c:dLbl>
            <c:dLbl>
              <c:idx val="2"/>
              <c:layout>
                <c:manualLayout>
                  <c:x val="-0.40416666666666673"/>
                  <c:y val="-6.85714868670694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2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380-403F-89ED-68125F90A42E}"/>
                </c:ext>
              </c:extLst>
            </c:dLbl>
            <c:dLbl>
              <c:idx val="3"/>
              <c:layout>
                <c:manualLayout>
                  <c:x val="-0.31458333333333333"/>
                  <c:y val="-3.74030612785845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2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3380-403F-89ED-68125F90A42E}"/>
                </c:ext>
              </c:extLst>
            </c:dLbl>
            <c:dLbl>
              <c:idx val="4"/>
              <c:layout>
                <c:manualLayout>
                  <c:x val="-0.2395833333333334"/>
                  <c:y val="-9.35076531964600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2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3380-403F-89ED-68125F90A42E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2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Аркуш1!$A$3:$A$7</c:f>
              <c:strCache>
                <c:ptCount val="5"/>
                <c:pt idx="0">
                  <c:v>2021 рік</c:v>
                </c:pt>
                <c:pt idx="1">
                  <c:v>2022 рік</c:v>
                </c:pt>
                <c:pt idx="2">
                  <c:v>2023 рік</c:v>
                </c:pt>
                <c:pt idx="3">
                  <c:v>2024 рік (очікувані)</c:v>
                </c:pt>
                <c:pt idx="4">
                  <c:v>2025 рік (проєкт)</c:v>
                </c:pt>
              </c:strCache>
            </c:strRef>
          </c:cat>
          <c:val>
            <c:numRef>
              <c:f>Аркуш1!$B$3:$B$7</c:f>
              <c:numCache>
                <c:formatCode>General</c:formatCode>
                <c:ptCount val="5"/>
                <c:pt idx="0">
                  <c:v>193528.7</c:v>
                </c:pt>
                <c:pt idx="1">
                  <c:v>196473.9</c:v>
                </c:pt>
                <c:pt idx="2">
                  <c:v>214404.3</c:v>
                </c:pt>
                <c:pt idx="3">
                  <c:v>233826.8</c:v>
                </c:pt>
                <c:pt idx="4">
                  <c:v>251953.3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80-403F-89ED-68125F90A4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9822576"/>
        <c:axId val="1208693488"/>
        <c:axId val="0"/>
      </c:bar3DChart>
      <c:catAx>
        <c:axId val="1169822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08693488"/>
        <c:crosses val="autoZero"/>
        <c:auto val="1"/>
        <c:lblAlgn val="ctr"/>
        <c:lblOffset val="100"/>
        <c:noMultiLvlLbl val="0"/>
      </c:catAx>
      <c:valAx>
        <c:axId val="1208693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69822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dirty="0"/>
              <a:t>видатки бюджету Тростянецької міської територіальної громади</a:t>
            </a:r>
          </a:p>
          <a:p>
            <a:pPr>
              <a:defRPr/>
            </a:pPr>
            <a:r>
              <a:rPr lang="uk-UA" dirty="0"/>
              <a:t> (</a:t>
            </a:r>
            <a:r>
              <a:rPr lang="uk-UA" cap="none" dirty="0"/>
              <a:t>з урахуванням трансфертів</a:t>
            </a:r>
            <a:r>
              <a:rPr lang="uk-UA" dirty="0"/>
              <a:t>) </a:t>
            </a:r>
            <a:r>
              <a:rPr lang="uk-UA" cap="none" dirty="0" smtClean="0"/>
              <a:t>на</a:t>
            </a:r>
            <a:r>
              <a:rPr lang="uk-UA" dirty="0" smtClean="0"/>
              <a:t> </a:t>
            </a:r>
            <a:r>
              <a:rPr lang="uk-UA" dirty="0"/>
              <a:t>2025 </a:t>
            </a:r>
            <a:r>
              <a:rPr lang="uk-UA" cap="none" dirty="0" smtClean="0"/>
              <a:t>рік</a:t>
            </a:r>
            <a:r>
              <a:rPr lang="uk-UA" dirty="0" smtClean="0"/>
              <a:t> </a:t>
            </a:r>
            <a:r>
              <a:rPr lang="uk-UA" dirty="0"/>
              <a:t>( 302 368,9 </a:t>
            </a:r>
            <a:r>
              <a:rPr lang="uk-UA" sz="1400" cap="none" dirty="0" err="1"/>
              <a:t>тис.грн</a:t>
            </a:r>
            <a:r>
              <a:rPr lang="uk-UA" dirty="0"/>
              <a:t>) </a:t>
            </a:r>
            <a:r>
              <a:rPr lang="uk-UA" cap="none" dirty="0"/>
              <a:t>загальний та спеціальний фонд</a:t>
            </a:r>
          </a:p>
        </c:rich>
      </c:tx>
      <c:layout>
        <c:manualLayout>
          <c:xMode val="edge"/>
          <c:yMode val="edge"/>
          <c:x val="0.10478829076528881"/>
          <c:y val="3.6995366330367123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440657808398951"/>
          <c:y val="0.28771411265899455"/>
          <c:w val="0.74820465421019999"/>
          <c:h val="0.55709172426153619"/>
        </c:manualLayout>
      </c:layout>
      <c:pie3DChart>
        <c:varyColors val="1"/>
        <c:ser>
          <c:idx val="0"/>
          <c:order val="0"/>
          <c:explosion val="12"/>
          <c:dPt>
            <c:idx val="0"/>
            <c:bubble3D val="0"/>
            <c:explosion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D21F-4768-9385-88EA925C48A5}"/>
              </c:ext>
            </c:extLst>
          </c:dPt>
          <c:dPt>
            <c:idx val="1"/>
            <c:bubble3D val="0"/>
            <c:explosion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D21F-4768-9385-88EA925C48A5}"/>
              </c:ext>
            </c:extLst>
          </c:dPt>
          <c:dPt>
            <c:idx val="2"/>
            <c:bubble3D val="0"/>
            <c:explosion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D21F-4768-9385-88EA925C48A5}"/>
              </c:ext>
            </c:extLst>
          </c:dPt>
          <c:dPt>
            <c:idx val="3"/>
            <c:bubble3D val="0"/>
            <c:explosion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D21F-4768-9385-88EA925C48A5}"/>
              </c:ext>
            </c:extLst>
          </c:dPt>
          <c:dPt>
            <c:idx val="4"/>
            <c:bubble3D val="0"/>
            <c:explosion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D21F-4768-9385-88EA925C48A5}"/>
              </c:ext>
            </c:extLst>
          </c:dPt>
          <c:dPt>
            <c:idx val="5"/>
            <c:bubble3D val="0"/>
            <c:explosion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D21F-4768-9385-88EA925C48A5}"/>
              </c:ext>
            </c:extLst>
          </c:dPt>
          <c:dPt>
            <c:idx val="6"/>
            <c:bubble3D val="0"/>
            <c:explosion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D21F-4768-9385-88EA925C48A5}"/>
              </c:ext>
            </c:extLst>
          </c:dPt>
          <c:dPt>
            <c:idx val="7"/>
            <c:bubble3D val="0"/>
            <c:explosion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D21F-4768-9385-88EA925C48A5}"/>
              </c:ext>
            </c:extLst>
          </c:dPt>
          <c:dPt>
            <c:idx val="8"/>
            <c:bubble3D val="0"/>
            <c:explosion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1-D21F-4768-9385-88EA925C48A5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3-D21F-4768-9385-88EA925C48A5}"/>
              </c:ext>
            </c:extLst>
          </c:dPt>
          <c:dPt>
            <c:idx val="10"/>
            <c:bubble3D val="0"/>
            <c:explosion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5-D21F-4768-9385-88EA925C48A5}"/>
              </c:ext>
            </c:extLst>
          </c:dPt>
          <c:dPt>
            <c:idx val="11"/>
            <c:bubble3D val="0"/>
            <c:explosion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7-D21F-4768-9385-88EA925C48A5}"/>
              </c:ext>
            </c:extLst>
          </c:dPt>
          <c:dPt>
            <c:idx val="12"/>
            <c:bubble3D val="0"/>
            <c:explosion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9-08D0-4D23-8C34-A7F4F4EB8AA3}"/>
              </c:ext>
            </c:extLst>
          </c:dPt>
          <c:dLbls>
            <c:dLbl>
              <c:idx val="0"/>
              <c:layout>
                <c:manualLayout>
                  <c:x val="3.3165559383202099E-2"/>
                  <c:y val="4.772077102956708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F9531196-7690-444C-8C3F-8F0EB6D999A0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7314DE07-6E39-4DC0-BB5B-9DFAAC1BA9D8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C6753D42-CC45-4BA1-A535-36F6B1A2B9E7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021578469110381"/>
                      <c:h val="4.977026627414916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D21F-4768-9385-88EA925C48A5}"/>
                </c:ext>
              </c:extLst>
            </c:dLbl>
            <c:dLbl>
              <c:idx val="1"/>
              <c:layout/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7EC71A32-2F6F-4D55-A84B-099B4EC92BB1}" type="CELLRANGE">
                      <a:rPr lang="en-US"/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/>
                      <a:t>; </a:t>
                    </a:r>
                    <a:fld id="{CE127427-B604-4D31-9635-14411E26E0CB}" type="CATEGORYNAME">
                      <a:rPr lang="en-US" baseline="0"/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/>
                      <a:t>; </a:t>
                    </a:r>
                    <a:fld id="{696931BA-E410-4E46-AAD4-9ADD64578791}" type="PERCENTAGE">
                      <a:rPr lang="en-US" baseline="0"/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prstClr val="black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D21F-4768-9385-88EA925C48A5}"/>
                </c:ext>
              </c:extLst>
            </c:dLbl>
            <c:dLbl>
              <c:idx val="2"/>
              <c:layout>
                <c:manualLayout>
                  <c:x val="0.27777777777777779"/>
                  <c:y val="1.538461538461529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7C8A28C5-527C-47D7-B1D6-81F636044F01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4DCEA5B9-488F-4683-A4A2-47630ADD65F4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175CB1B2-EC20-40ED-9EAB-CEED2A8DE641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D21F-4768-9385-88EA925C48A5}"/>
                </c:ext>
              </c:extLst>
            </c:dLbl>
            <c:dLbl>
              <c:idx val="3"/>
              <c:layout>
                <c:manualLayout>
                  <c:x val="0.17708333333333334"/>
                  <c:y val="0.12307692307692299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48753AA7-77D0-4EE9-B5B8-6B32FE62B5E9}" type="CELLRANGE">
                      <a:rPr lang="ru-RU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ru-RU" baseline="0" dirty="0">
                        <a:solidFill>
                          <a:schemeClr val="tx1"/>
                        </a:solidFill>
                      </a:rPr>
                      <a:t>; </a:t>
                    </a:r>
                    <a:fld id="{1D1CD0BF-FD36-49F4-BBB9-1DC9BA22AF4A}" type="CATEGORYNAME">
                      <a:rPr lang="ru-RU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>
                        <a:solidFill>
                          <a:schemeClr val="tx1"/>
                        </a:solidFill>
                      </a:rPr>
                      <a:t>; </a:t>
                    </a:r>
                    <a:fld id="{88177207-D42C-4775-9E8E-643A918B6244}" type="PERCENTAGE">
                      <a:rPr lang="ru-RU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ru-RU" baseline="0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D21F-4768-9385-88EA925C48A5}"/>
                </c:ext>
              </c:extLst>
            </c:dLbl>
            <c:dLbl>
              <c:idx val="4"/>
              <c:layout>
                <c:manualLayout>
                  <c:x val="-5.9567065835520556E-3"/>
                  <c:y val="0.10168198160120641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AC18E10B-5A13-4E19-8EFD-58FB540BFAE8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A97CEC2E-AC89-4D88-8C04-F5F06EA9E9E2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B35A7543-7F0F-46EA-A751-1A5115A474EB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510929633052926"/>
                      <c:h val="7.616521030740899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D21F-4768-9385-88EA925C48A5}"/>
                </c:ext>
              </c:extLst>
            </c:dLbl>
            <c:dLbl>
              <c:idx val="5"/>
              <c:layout>
                <c:manualLayout>
                  <c:x val="-0.10336955927384077"/>
                  <c:y val="0.13771335243134369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8F78379B-09E6-45DE-893E-5ACE53350685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B3DDC986-2E0B-4DE7-B6D4-1077AF2B3A5C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58C57358-735F-4AF5-AA7F-462D85F098D1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D21F-4768-9385-88EA925C48A5}"/>
                </c:ext>
              </c:extLst>
            </c:dLbl>
            <c:dLbl>
              <c:idx val="6"/>
              <c:layout>
                <c:manualLayout>
                  <c:x val="-9.0633680555555568E-2"/>
                  <c:y val="6.6530684658453521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A5ABC57C-CE74-4393-AA8B-44FC8289CFD2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4DC54401-1159-4F27-80BC-1AA6150D7570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150DA378-1814-4A0E-B20D-0E412322BF77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568815616797896"/>
                      <c:h val="7.872925499697151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D21F-4768-9385-88EA925C48A5}"/>
                </c:ext>
              </c:extLst>
            </c:dLbl>
            <c:dLbl>
              <c:idx val="7"/>
              <c:layout>
                <c:manualLayout>
                  <c:x val="-6.8611179461942257E-2"/>
                  <c:y val="3.6434411901295639E-3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AB432567-7847-4578-89DD-67FA30B1E601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F0C76B19-1105-4AB1-B709-520E30EFBFCD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14BFB1BC-92F9-424A-8018-30F9215A5212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8538303440153184"/>
                      <c:h val="6.0292198402150117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D21F-4768-9385-88EA925C48A5}"/>
                </c:ext>
              </c:extLst>
            </c:dLbl>
            <c:dLbl>
              <c:idx val="8"/>
              <c:layout>
                <c:manualLayout>
                  <c:x val="-0.18486357174103238"/>
                  <c:y val="-9.6214819301433469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62BE36C2-DE4E-4255-8D35-0390F2C7A7B2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373B3329-42C8-4F0A-9253-937813178F62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F49F09C8-A064-44EB-A8D3-AFE82C2FBF48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D21F-4768-9385-88EA925C48A5}"/>
                </c:ext>
              </c:extLst>
            </c:dLbl>
            <c:dLbl>
              <c:idx val="9"/>
              <c:layout>
                <c:manualLayout>
                  <c:x val="-5.398717738407699E-2"/>
                  <c:y val="-4.1758328285887339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B858C887-D225-4686-82D1-2C6444177DE4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1B808298-F46A-46BE-9FA4-04C4D22A22D0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0739C313-C971-4172-9C75-9B669BDA844F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3-D21F-4768-9385-88EA925C48A5}"/>
                </c:ext>
              </c:extLst>
            </c:dLbl>
            <c:dLbl>
              <c:idx val="10"/>
              <c:layout>
                <c:manualLayout>
                  <c:x val="-1.2701224846894139E-2"/>
                  <c:y val="-0.12796084386072018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7353791E-8600-46C4-BEAB-0409FE05C8E9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86930254-BC1D-4DCE-B998-0E234B4D07B2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EAB94FC3-49C7-4AF5-8E07-878EDA1E217F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0073865209642258"/>
                      <c:h val="7.616521030740899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D21F-4768-9385-88EA925C48A5}"/>
                </c:ext>
              </c:extLst>
            </c:dLbl>
            <c:dLbl>
              <c:idx val="11"/>
              <c:layout>
                <c:manualLayout>
                  <c:x val="0.14930552821522303"/>
                  <c:y val="-0.12706548951086169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DD4D973B-3295-4D26-9F66-E52ACF09A896}" type="CELLRAN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6DE9AFEF-F1D6-41D7-9B83-51F423945FCA}" type="CATEGORYNAM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; </a:t>
                    </a:r>
                    <a:fld id="{1EB2B0A1-ABC8-4121-9C26-626461F3A584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D21F-4768-9385-88EA925C48A5}"/>
                </c:ext>
              </c:extLst>
            </c:dLbl>
            <c:dLbl>
              <c:idx val="12"/>
              <c:layout>
                <c:manualLayout>
                  <c:x val="0.2709030101706037"/>
                  <c:y val="-1.4977619565123879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7110,2; </a:t>
                    </a:r>
                    <a:r>
                      <a:rPr lang="ru-RU" dirty="0" err="1">
                        <a:solidFill>
                          <a:schemeClr val="tx1"/>
                        </a:solidFill>
                      </a:rPr>
                      <a:t>поповнення</a:t>
                    </a:r>
                    <a:r>
                      <a:rPr lang="ru-RU" dirty="0">
                        <a:solidFill>
                          <a:schemeClr val="tx1"/>
                        </a:solidFill>
                      </a:rPr>
                      <a:t> статутного фонду </a:t>
                    </a:r>
                    <a:fld id="{5126F542-A189-4073-8D04-F6913DFBEEC5}" type="PERCENTAGE">
                      <a:rPr lang="ru-RU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828494094488186"/>
                      <c:h val="7.042637364047442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9-08D0-4D23-8C34-A7F4F4EB8AA3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prstClr val="black"/>
                </a:solidFill>
                <a:round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;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DataLabelsRange val="1"/>
              </c:ext>
            </c:extLst>
          </c:dLbls>
          <c:cat>
            <c:strRef>
              <c:f>Видатки!$A$1:$A$13</c:f>
              <c:strCache>
                <c:ptCount val="13"/>
                <c:pt idx="0">
                  <c:v>освіта </c:v>
                </c:pt>
                <c:pt idx="1">
                  <c:v>освітні субвенції</c:v>
                </c:pt>
                <c:pt idx="2">
                  <c:v>держуправління</c:v>
                </c:pt>
                <c:pt idx="3">
                  <c:v>Житлово-комунальне господарство</c:v>
                </c:pt>
                <c:pt idx="4">
                  <c:v>фізична культура та спорт</c:v>
                </c:pt>
                <c:pt idx="5">
                  <c:v>культура</c:v>
                </c:pt>
                <c:pt idx="6">
                  <c:v>охорона здоров"я</c:v>
                </c:pt>
                <c:pt idx="7">
                  <c:v>дорожнє господарство</c:v>
                </c:pt>
                <c:pt idx="8">
                  <c:v>соцзахист</c:v>
                </c:pt>
                <c:pt idx="9">
                  <c:v>інше</c:v>
                </c:pt>
                <c:pt idx="10">
                  <c:v>заходи та роботи з тероборони</c:v>
                </c:pt>
                <c:pt idx="11">
                  <c:v>Резервний фонд</c:v>
                </c:pt>
                <c:pt idx="12">
                  <c:v>поповнення статутних фондів</c:v>
                </c:pt>
              </c:strCache>
            </c:strRef>
          </c:cat>
          <c:val>
            <c:numRef>
              <c:f>Видатки!$B$1:$B$13</c:f>
              <c:numCache>
                <c:formatCode>#,##0.0</c:formatCode>
                <c:ptCount val="13"/>
                <c:pt idx="0">
                  <c:v>80031.199999999997</c:v>
                </c:pt>
                <c:pt idx="1">
                  <c:v>47005.7</c:v>
                </c:pt>
                <c:pt idx="2">
                  <c:v>47702.1</c:v>
                </c:pt>
                <c:pt idx="3">
                  <c:v>38143.300000000003</c:v>
                </c:pt>
                <c:pt idx="4">
                  <c:v>23855.599999999999</c:v>
                </c:pt>
                <c:pt idx="5">
                  <c:v>23011.1</c:v>
                </c:pt>
                <c:pt idx="6">
                  <c:v>13133</c:v>
                </c:pt>
                <c:pt idx="7">
                  <c:v>5020.8</c:v>
                </c:pt>
                <c:pt idx="8">
                  <c:v>11426.8</c:v>
                </c:pt>
                <c:pt idx="9">
                  <c:v>494.1</c:v>
                </c:pt>
                <c:pt idx="10">
                  <c:v>3435</c:v>
                </c:pt>
                <c:pt idx="11" formatCode="General">
                  <c:v>2000</c:v>
                </c:pt>
                <c:pt idx="12" formatCode="General">
                  <c:v>7110.2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Видатки!$B$1:$B$12</c15:f>
                <c15:dlblRangeCache>
                  <c:ptCount val="12"/>
                  <c:pt idx="0">
                    <c:v>80 031,2</c:v>
                  </c:pt>
                  <c:pt idx="1">
                    <c:v>47 005,7</c:v>
                  </c:pt>
                  <c:pt idx="2">
                    <c:v>47 702,1</c:v>
                  </c:pt>
                  <c:pt idx="3">
                    <c:v>38 143,3</c:v>
                  </c:pt>
                  <c:pt idx="4">
                    <c:v>23 855,6</c:v>
                  </c:pt>
                  <c:pt idx="5">
                    <c:v>23 011,1</c:v>
                  </c:pt>
                  <c:pt idx="6">
                    <c:v>13 133,0</c:v>
                  </c:pt>
                  <c:pt idx="7">
                    <c:v>5 020,8</c:v>
                  </c:pt>
                  <c:pt idx="8">
                    <c:v>11 426,8</c:v>
                  </c:pt>
                  <c:pt idx="9">
                    <c:v>494,1</c:v>
                  </c:pt>
                  <c:pt idx="10">
                    <c:v>3 435,0</c:v>
                  </c:pt>
                  <c:pt idx="11">
                    <c:v>2000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8-D21F-4768-9385-88EA925C48A5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dirty="0"/>
              <a:t>СТРУКТУРА ВИДАТКІВ В РОЗРІЗІ КЛАСИФІКАЦІЇ ВИДАТКІВ </a:t>
            </a:r>
          </a:p>
          <a:p>
            <a:pPr>
              <a:defRPr/>
            </a:pPr>
            <a:r>
              <a:rPr lang="ru-RU" cap="none" dirty="0"/>
              <a:t>на 2025 </a:t>
            </a:r>
            <a:r>
              <a:rPr lang="ru-RU" cap="none" dirty="0" err="1"/>
              <a:t>рік</a:t>
            </a:r>
            <a:r>
              <a:rPr lang="ru-RU" cap="none" dirty="0"/>
              <a:t>  </a:t>
            </a:r>
            <a:r>
              <a:rPr lang="ru-RU" dirty="0"/>
              <a:t>(</a:t>
            </a:r>
            <a:r>
              <a:rPr lang="ru-RU" cap="none" dirty="0"/>
              <a:t>з </a:t>
            </a:r>
            <a:r>
              <a:rPr lang="ru-RU" cap="none" dirty="0" err="1"/>
              <a:t>урахуванням</a:t>
            </a:r>
            <a:r>
              <a:rPr lang="ru-RU" cap="none" dirty="0"/>
              <a:t> </a:t>
            </a:r>
            <a:r>
              <a:rPr lang="ru-RU" cap="none" dirty="0" err="1"/>
              <a:t>трансфертів</a:t>
            </a:r>
            <a:r>
              <a:rPr lang="ru-RU" cap="all" dirty="0"/>
              <a:t>)</a:t>
            </a:r>
            <a:r>
              <a:rPr lang="ru-RU" dirty="0"/>
              <a:t> 302 368,9 </a:t>
            </a:r>
            <a:r>
              <a:rPr lang="ru-RU" cap="none" dirty="0"/>
              <a:t>тис. </a:t>
            </a:r>
            <a:r>
              <a:rPr lang="ru-RU" cap="none" dirty="0" err="1"/>
              <a:t>гривень</a:t>
            </a:r>
            <a:endParaRPr lang="ru-RU" dirty="0"/>
          </a:p>
        </c:rich>
      </c:tx>
      <c:layout>
        <c:manualLayout>
          <c:xMode val="edge"/>
          <c:yMode val="edge"/>
          <c:x val="0.27515159798795041"/>
          <c:y val="1.198600174978127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3941-4C58-A171-E92C14C7542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3941-4C58-A171-E92C14C7542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3941-4C58-A171-E92C14C7542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3941-4C58-A171-E92C14C7542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3941-4C58-A171-E92C14C7542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3941-4C58-A171-E92C14C75425}"/>
              </c:ext>
            </c:extLst>
          </c:dPt>
          <c:dLbls>
            <c:dLbl>
              <c:idx val="0"/>
              <c:layout>
                <c:manualLayout>
                  <c:x val="-5.422839660965962E-2"/>
                  <c:y val="-0.32464103751736917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="" xmlns:r="http://schemas.openxmlformats.org/officeDocument/2006/relationships" xmlns:c16r2="http://schemas.microsoft.com/office/drawing/2015/06/chart"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104228"/>
                        <a:gd name="adj2" fmla="val 47370"/>
                        <a:gd name="adj3" fmla="val 279309"/>
                        <a:gd name="adj4" fmla="val 21228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1-3941-4C58-A171-E92C14C75425}"/>
                </c:ext>
              </c:extLst>
            </c:dLbl>
            <c:dLbl>
              <c:idx val="1"/>
              <c:layout>
                <c:manualLayout>
                  <c:x val="0.1833184956277982"/>
                  <c:y val="3.9936787907591094E-2"/>
                </c:manualLayout>
              </c:layout>
              <c:spPr>
                <a:xfrm>
                  <a:off x="6859991" y="6255888"/>
                  <a:ext cx="1325160" cy="502367"/>
                </a:xfrm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="" xmlns:r="http://schemas.openxmlformats.org/officeDocument/2006/relationships" xmlns:c16r2="http://schemas.microsoft.com/office/drawing/2015/06/chart"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18750"/>
                        <a:gd name="adj2" fmla="val -8333"/>
                        <a:gd name="adj3" fmla="val 19381"/>
                        <a:gd name="adj4" fmla="val -6722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550296153298058"/>
                      <c:h val="9.290259164034175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3941-4C58-A171-E92C14C75425}"/>
                </c:ext>
              </c:extLst>
            </c:dLbl>
            <c:dLbl>
              <c:idx val="2"/>
              <c:layout>
                <c:manualLayout>
                  <c:x val="-1.5459112603463242E-2"/>
                  <c:y val="1.0728347679199116E-3"/>
                </c:manualLayout>
              </c:layout>
              <c:spPr>
                <a:xfrm>
                  <a:off x="6962605" y="5309444"/>
                  <a:ext cx="1705145" cy="476967"/>
                </a:xfrm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="" xmlns:r="http://schemas.openxmlformats.org/officeDocument/2006/relationships" xmlns:c16r2="http://schemas.microsoft.com/office/drawing/2015/06/chart"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202916"/>
                        <a:gd name="adj2" fmla="val 6191"/>
                        <a:gd name="adj3" fmla="val -205010"/>
                        <a:gd name="adj4" fmla="val 5527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4101853674540683"/>
                      <c:h val="0.133952956837333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3941-4C58-A171-E92C14C75425}"/>
                </c:ext>
              </c:extLst>
            </c:dLbl>
            <c:dLbl>
              <c:idx val="3"/>
              <c:layout>
                <c:manualLayout>
                  <c:x val="-7.1699675580594577E-2"/>
                  <c:y val="-2.5570671590579613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="" xmlns:r="http://schemas.openxmlformats.org/officeDocument/2006/relationships" xmlns:c16r2="http://schemas.microsoft.com/office/drawing/2015/06/chart"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416718"/>
                        <a:gd name="adj2" fmla="val 49709"/>
                        <a:gd name="adj3" fmla="val -421242"/>
                        <a:gd name="adj4" fmla="val 50049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7-3941-4C58-A171-E92C14C75425}"/>
                </c:ext>
              </c:extLst>
            </c:dLbl>
            <c:dLbl>
              <c:idx val="4"/>
              <c:layout>
                <c:manualLayout>
                  <c:x val="-6.3694267515923587E-3"/>
                  <c:y val="-0.15256188564664716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="" xmlns:r="http://schemas.openxmlformats.org/officeDocument/2006/relationships" xmlns:c16r2="http://schemas.microsoft.com/office/drawing/2015/06/chart"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5745"/>
                        <a:gd name="adj2" fmla="val 49616"/>
                        <a:gd name="adj3" fmla="val -9639"/>
                        <a:gd name="adj4" fmla="val 50490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9-3941-4C58-A171-E92C14C75425}"/>
                </c:ext>
              </c:extLst>
            </c:dLbl>
            <c:dLbl>
              <c:idx val="5"/>
              <c:layout>
                <c:manualLayout>
                  <c:x val="4.0964213893255774E-2"/>
                  <c:y val="-4.7180578499280312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="" xmlns:r="http://schemas.openxmlformats.org/officeDocument/2006/relationships" xmlns:c16r2="http://schemas.microsoft.com/office/drawing/2015/06/chart"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363411"/>
                        <a:gd name="adj2" fmla="val 65688"/>
                        <a:gd name="adj3" fmla="val 354187"/>
                        <a:gd name="adj4" fmla="val 65948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1556489188576569"/>
                      <c:h val="4.276658538032759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3941-4C58-A171-E92C14C75425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5B9BD5"/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1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вид.заг.фонд!$A$87:$A$92</c:f>
              <c:strCache>
                <c:ptCount val="6"/>
                <c:pt idx="0">
                  <c:v>Оплата праці з нарахуваннями</c:v>
                </c:pt>
                <c:pt idx="1">
                  <c:v>Продукти харчування</c:v>
                </c:pt>
                <c:pt idx="2">
                  <c:v>Оплата комунальних послуг і енергоносіїв</c:v>
                </c:pt>
                <c:pt idx="3">
                  <c:v>Соціальне забезпечення</c:v>
                </c:pt>
                <c:pt idx="4">
                  <c:v>Видатки бюджету розвитку</c:v>
                </c:pt>
                <c:pt idx="5">
                  <c:v>Інші видатки</c:v>
                </c:pt>
              </c:strCache>
            </c:strRef>
          </c:cat>
          <c:val>
            <c:numRef>
              <c:f>вид.заг.фонд!$B$87:$B$92</c:f>
              <c:numCache>
                <c:formatCode>General</c:formatCode>
                <c:ptCount val="6"/>
                <c:pt idx="0">
                  <c:v>168723.7</c:v>
                </c:pt>
                <c:pt idx="1">
                  <c:v>6290</c:v>
                </c:pt>
                <c:pt idx="2">
                  <c:v>22879.3</c:v>
                </c:pt>
                <c:pt idx="3">
                  <c:v>5293.1</c:v>
                </c:pt>
                <c:pt idx="4">
                  <c:v>16138.2</c:v>
                </c:pt>
                <c:pt idx="5">
                  <c:v>83044.7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941-4C58-A171-E92C14C75425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/>
              <a:t>Надходження податку на доходи фізичних осіб (тис.гривень)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cene3d>
          <a:camera prst="orthographicFront"/>
          <a:lightRig rig="threePt" dir="t"/>
        </a:scene3d>
        <a:sp3d>
          <a:bevelB/>
        </a:sp3d>
      </c:spPr>
    </c:sideWall>
    <c:backWall>
      <c:thickness val="0"/>
      <c:spPr>
        <a:noFill/>
        <a:ln>
          <a:noFill/>
        </a:ln>
        <a:effectLst/>
        <a:scene3d>
          <a:camera prst="orthographicFront"/>
          <a:lightRig rig="threePt" dir="t"/>
        </a:scene3d>
        <a:sp3d>
          <a:bevelB/>
        </a:sp3d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dkEdge">
              <a:bevelT w="165100" prst="coolSlant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165100" prst="coolSlant"/>
              </a:sp3d>
            </c:spPr>
            <c:extLst>
              <c:ext xmlns:c16="http://schemas.microsoft.com/office/drawing/2014/chart" uri="{C3380CC4-5D6E-409C-BE32-E72D297353CC}">
                <c16:uniqueId val="{00000001-73D7-4121-BDDC-C654352CA5B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165100" prst="coolSlant"/>
              </a:sp3d>
            </c:spPr>
            <c:extLst>
              <c:ext xmlns:c16="http://schemas.microsoft.com/office/drawing/2014/chart" uri="{C3380CC4-5D6E-409C-BE32-E72D297353CC}">
                <c16:uniqueId val="{00000002-73D7-4121-BDDC-C654352CA5BD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165100" prst="coolSlant"/>
              </a:sp3d>
            </c:spPr>
            <c:extLst>
              <c:ext xmlns:c16="http://schemas.microsoft.com/office/drawing/2014/chart" uri="{C3380CC4-5D6E-409C-BE32-E72D297353CC}">
                <c16:uniqueId val="{00000003-73D7-4121-BDDC-C654352CA5BD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dkEdge">
                <a:bevelT w="165100" prst="coolSlant"/>
              </a:sp3d>
            </c:spPr>
            <c:extLst>
              <c:ext xmlns:c16="http://schemas.microsoft.com/office/drawing/2014/chart" uri="{C3380CC4-5D6E-409C-BE32-E72D297353CC}">
                <c16:uniqueId val="{00000004-73D7-4121-BDDC-C654352CA5BD}"/>
              </c:ext>
            </c:extLst>
          </c:dPt>
          <c:dLbls>
            <c:dLbl>
              <c:idx val="0"/>
              <c:layout>
                <c:manualLayout>
                  <c:x val="-0.42916666666666664"/>
                  <c:y val="1.8518518518517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3D7-4121-BDDC-C654352CA5BD}"/>
                </c:ext>
              </c:extLst>
            </c:dLbl>
            <c:dLbl>
              <c:idx val="1"/>
              <c:layout>
                <c:manualLayout>
                  <c:x val="-0.43437500000000007"/>
                  <c:y val="1.8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3D7-4121-BDDC-C654352CA5BD}"/>
                </c:ext>
              </c:extLst>
            </c:dLbl>
            <c:dLbl>
              <c:idx val="2"/>
              <c:layout>
                <c:manualLayout>
                  <c:x val="-0.34791666666666665"/>
                  <c:y val="-1.8518518518519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3D7-4121-BDDC-C654352CA5BD}"/>
                </c:ext>
              </c:extLst>
            </c:dLbl>
            <c:dLbl>
              <c:idx val="3"/>
              <c:layout>
                <c:manualLayout>
                  <c:x val="-0.28958333333333341"/>
                  <c:y val="-3.70370370370370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3D7-4121-BDDC-C654352CA5BD}"/>
                </c:ext>
              </c:extLst>
            </c:dLbl>
            <c:dLbl>
              <c:idx val="4"/>
              <c:layout>
                <c:manualLayout>
                  <c:x val="-0.2177083333333334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3D7-4121-BDDC-C654352CA5BD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Аркуш1!$A$12:$A$16</c:f>
              <c:strCache>
                <c:ptCount val="5"/>
                <c:pt idx="0">
                  <c:v>2021 рік (60%)</c:v>
                </c:pt>
                <c:pt idx="1">
                  <c:v>2022 рік</c:v>
                </c:pt>
                <c:pt idx="2">
                  <c:v>2023 рік</c:v>
                </c:pt>
                <c:pt idx="3">
                  <c:v>2024 рік (очікувані)</c:v>
                </c:pt>
                <c:pt idx="4">
                  <c:v>2025 рік (проєкт)</c:v>
                </c:pt>
              </c:strCache>
            </c:strRef>
          </c:cat>
          <c:val>
            <c:numRef>
              <c:f>Аркуш1!$B$12:$B$16</c:f>
              <c:numCache>
                <c:formatCode>General</c:formatCode>
                <c:ptCount val="5"/>
                <c:pt idx="0">
                  <c:v>117556.5</c:v>
                </c:pt>
                <c:pt idx="1">
                  <c:v>134942.1</c:v>
                </c:pt>
                <c:pt idx="2">
                  <c:v>138775.20000000001</c:v>
                </c:pt>
                <c:pt idx="3">
                  <c:v>142548.1</c:v>
                </c:pt>
                <c:pt idx="4">
                  <c:v>152559.4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D7-4121-BDDC-C654352CA5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04357296"/>
        <c:axId val="1208730928"/>
        <c:axId val="0"/>
      </c:bar3DChart>
      <c:catAx>
        <c:axId val="11043572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08730928"/>
        <c:crosses val="autoZero"/>
        <c:auto val="1"/>
        <c:lblAlgn val="ctr"/>
        <c:lblOffset val="100"/>
        <c:noMultiLvlLbl val="0"/>
      </c:catAx>
      <c:valAx>
        <c:axId val="12087309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04357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dirty="0" err="1"/>
              <a:t>Надходження</a:t>
            </a:r>
            <a:r>
              <a:rPr lang="ru-RU" b="1" dirty="0"/>
              <a:t> ПДФО по </a:t>
            </a:r>
            <a:r>
              <a:rPr lang="ru-RU" b="1" dirty="0" err="1"/>
              <a:t>основних</a:t>
            </a:r>
            <a:r>
              <a:rPr lang="ru-RU" b="1" dirty="0"/>
              <a:t> </a:t>
            </a:r>
            <a:r>
              <a:rPr lang="ru-RU" b="1" dirty="0" err="1"/>
              <a:t>платниках</a:t>
            </a:r>
            <a:r>
              <a:rPr lang="ru-RU" b="1" dirty="0"/>
              <a:t> (тис. </a:t>
            </a:r>
            <a:r>
              <a:rPr lang="ru-RU" b="1" dirty="0" err="1"/>
              <a:t>гривень</a:t>
            </a:r>
            <a:r>
              <a:rPr lang="ru-RU" b="1" dirty="0"/>
              <a:t>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'[Діаграма у програмі Microsoft PowerPoint]Лист1'!$B$23</c:f>
              <c:strCache>
                <c:ptCount val="1"/>
                <c:pt idx="0">
                  <c:v>2021 рік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  <a:alpha val="81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'[Діаграма у програмі Microsoft PowerPoint]Лист1'!$A$24:$A$27</c:f>
              <c:strCache>
                <c:ptCount val="4"/>
                <c:pt idx="0">
                  <c:v>ПрАТ "Монделіс Україна"</c:v>
                </c:pt>
                <c:pt idx="1">
                  <c:v>ТОВ "Якобз"</c:v>
                </c:pt>
                <c:pt idx="2">
                  <c:v>ДП "Тростянецький лісгосп"</c:v>
                </c:pt>
                <c:pt idx="3">
                  <c:v>АТ "Укрзалізниця"</c:v>
                </c:pt>
              </c:strCache>
            </c:strRef>
          </c:cat>
          <c:val>
            <c:numRef>
              <c:f>'[Діаграма у програмі Microsoft PowerPoint]Лист1'!$B$24:$B$27</c:f>
              <c:numCache>
                <c:formatCode>#\ ##0.0</c:formatCode>
                <c:ptCount val="4"/>
                <c:pt idx="0">
                  <c:v>21679</c:v>
                </c:pt>
                <c:pt idx="1">
                  <c:v>7235.8</c:v>
                </c:pt>
                <c:pt idx="2">
                  <c:v>7049.1</c:v>
                </c:pt>
                <c:pt idx="3">
                  <c:v>16214.4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DD-43F5-8AA4-B10F1F5BDACF}"/>
            </c:ext>
          </c:extLst>
        </c:ser>
        <c:ser>
          <c:idx val="1"/>
          <c:order val="1"/>
          <c:tx>
            <c:strRef>
              <c:f>'[Діаграма у програмі Microsoft PowerPoint]Лист1'!$C$23</c:f>
              <c:strCache>
                <c:ptCount val="1"/>
                <c:pt idx="0">
                  <c:v>2022 рік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'[Діаграма у програмі Microsoft PowerPoint]Лист1'!$A$24:$A$27</c:f>
              <c:strCache>
                <c:ptCount val="4"/>
                <c:pt idx="0">
                  <c:v>ПрАТ "Монделіс Україна"</c:v>
                </c:pt>
                <c:pt idx="1">
                  <c:v>ТОВ "Якобз"</c:v>
                </c:pt>
                <c:pt idx="2">
                  <c:v>ДП "Тростянецький лісгосп"</c:v>
                </c:pt>
                <c:pt idx="3">
                  <c:v>АТ "Укрзалізниця"</c:v>
                </c:pt>
              </c:strCache>
            </c:strRef>
          </c:cat>
          <c:val>
            <c:numRef>
              <c:f>'[Діаграма у програмі Microsoft PowerPoint]Лист1'!$C$24:$C$27</c:f>
              <c:numCache>
                <c:formatCode>#\ ##0.0</c:formatCode>
                <c:ptCount val="4"/>
                <c:pt idx="0">
                  <c:v>26022.3</c:v>
                </c:pt>
                <c:pt idx="1">
                  <c:v>11821.2</c:v>
                </c:pt>
                <c:pt idx="2">
                  <c:v>7393.9</c:v>
                </c:pt>
                <c:pt idx="3">
                  <c:v>15492.5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0DD-43F5-8AA4-B10F1F5BDACF}"/>
            </c:ext>
          </c:extLst>
        </c:ser>
        <c:ser>
          <c:idx val="2"/>
          <c:order val="2"/>
          <c:tx>
            <c:strRef>
              <c:f>'[Діаграма у програмі Microsoft PowerPoint]Лист1'!$D$23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'[Діаграма у програмі Microsoft PowerPoint]Лист1'!$A$24:$A$27</c:f>
              <c:strCache>
                <c:ptCount val="4"/>
                <c:pt idx="0">
                  <c:v>ПрАТ "Монделіс Україна"</c:v>
                </c:pt>
                <c:pt idx="1">
                  <c:v>ТОВ "Якобз"</c:v>
                </c:pt>
                <c:pt idx="2">
                  <c:v>ДП "Тростянецький лісгосп"</c:v>
                </c:pt>
                <c:pt idx="3">
                  <c:v>АТ "Укрзалізниця"</c:v>
                </c:pt>
              </c:strCache>
            </c:strRef>
          </c:cat>
          <c:val>
            <c:numRef>
              <c:f>'[Діаграма у програмі Microsoft PowerPoint]Лист1'!$D$24:$D$27</c:f>
              <c:numCache>
                <c:formatCode>General</c:formatCode>
                <c:ptCount val="4"/>
                <c:pt idx="0">
                  <c:v>24519.1</c:v>
                </c:pt>
                <c:pt idx="1">
                  <c:v>8204.2999999999993</c:v>
                </c:pt>
                <c:pt idx="2" formatCode="0.0">
                  <c:v>6058.9</c:v>
                </c:pt>
                <c:pt idx="3">
                  <c:v>19256.2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0DD-43F5-8AA4-B10F1F5BDACF}"/>
            </c:ext>
          </c:extLst>
        </c:ser>
        <c:ser>
          <c:idx val="3"/>
          <c:order val="3"/>
          <c:tx>
            <c:strRef>
              <c:f>'[Діаграма у програмі Microsoft PowerPoint]Лист1'!$E$23</c:f>
              <c:strCache>
                <c:ptCount val="1"/>
                <c:pt idx="0">
                  <c:v>2024 рік (очікувані)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'[Діаграма у програмі Microsoft PowerPoint]Лист1'!$A$24:$A$27</c:f>
              <c:strCache>
                <c:ptCount val="4"/>
                <c:pt idx="0">
                  <c:v>ПрАТ "Монделіс Україна"</c:v>
                </c:pt>
                <c:pt idx="1">
                  <c:v>ТОВ "Якобз"</c:v>
                </c:pt>
                <c:pt idx="2">
                  <c:v>ДП "Тростянецький лісгосп"</c:v>
                </c:pt>
                <c:pt idx="3">
                  <c:v>АТ "Укрзалізниця"</c:v>
                </c:pt>
              </c:strCache>
            </c:strRef>
          </c:cat>
          <c:val>
            <c:numRef>
              <c:f>'[Діаграма у програмі Microsoft PowerPoint]Лист1'!$E$24:$E$27</c:f>
              <c:numCache>
                <c:formatCode>0.0</c:formatCode>
                <c:ptCount val="4"/>
                <c:pt idx="0">
                  <c:v>26486.7</c:v>
                </c:pt>
                <c:pt idx="1">
                  <c:v>9196.6</c:v>
                </c:pt>
                <c:pt idx="2">
                  <c:v>6768.1</c:v>
                </c:pt>
                <c:pt idx="3">
                  <c:v>19553.900000000001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0DD-43F5-8AA4-B10F1F5BDACF}"/>
            </c:ext>
          </c:extLst>
        </c:ser>
        <c:ser>
          <c:idx val="4"/>
          <c:order val="4"/>
          <c:tx>
            <c:strRef>
              <c:f>'[Діаграма у програмі Microsoft PowerPoint]Лист1'!$F$23</c:f>
              <c:strCache>
                <c:ptCount val="1"/>
                <c:pt idx="0">
                  <c:v>2025 рік (проєкт)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'[Діаграма у програмі Microsoft PowerPoint]Лист1'!$A$24:$A$27</c:f>
              <c:strCache>
                <c:ptCount val="4"/>
                <c:pt idx="0">
                  <c:v>ПрАТ "Монделіс Україна"</c:v>
                </c:pt>
                <c:pt idx="1">
                  <c:v>ТОВ "Якобз"</c:v>
                </c:pt>
                <c:pt idx="2">
                  <c:v>ДП "Тростянецький лісгосп"</c:v>
                </c:pt>
                <c:pt idx="3">
                  <c:v>АТ "Укрзалізниця"</c:v>
                </c:pt>
              </c:strCache>
            </c:strRef>
          </c:cat>
          <c:val>
            <c:numRef>
              <c:f>'[Діаграма у програмі Microsoft PowerPoint]Лист1'!$F$24:$F$27</c:f>
              <c:numCache>
                <c:formatCode>General</c:formatCode>
                <c:ptCount val="4"/>
                <c:pt idx="0">
                  <c:v>28612.2</c:v>
                </c:pt>
                <c:pt idx="1">
                  <c:v>10300.9</c:v>
                </c:pt>
                <c:pt idx="2">
                  <c:v>7614.1</c:v>
                </c:pt>
                <c:pt idx="3">
                  <c:v>20442.3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0DD-43F5-8AA4-B10F1F5BDA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6183088"/>
        <c:axId val="306184072"/>
      </c:barChart>
      <c:catAx>
        <c:axId val="306183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06184072"/>
        <c:crosses val="autoZero"/>
        <c:auto val="1"/>
        <c:lblAlgn val="ctr"/>
        <c:lblOffset val="100"/>
        <c:noMultiLvlLbl val="0"/>
      </c:catAx>
      <c:valAx>
        <c:axId val="306184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06183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/>
              <a:t>Надходження плати за землю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>
              <a:bevelT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5-FD2B-4C22-8633-F765227A575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4-FD2B-4C22-8633-F765227A5759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3-FD2B-4C22-8633-F765227A575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2-FD2B-4C22-8633-F765227A5759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1-FD2B-4C22-8633-F765227A5759}"/>
              </c:ext>
            </c:extLst>
          </c:dPt>
          <c:dLbls>
            <c:dLbl>
              <c:idx val="0"/>
              <c:layout>
                <c:manualLayout>
                  <c:x val="-0.4376321169571768"/>
                  <c:y val="1.8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D2B-4C22-8633-F765227A5759}"/>
                </c:ext>
              </c:extLst>
            </c:dLbl>
            <c:dLbl>
              <c:idx val="1"/>
              <c:layout>
                <c:manualLayout>
                  <c:x val="-0.23900606886189957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D2B-4C22-8633-F765227A5759}"/>
                </c:ext>
              </c:extLst>
            </c:dLbl>
            <c:dLbl>
              <c:idx val="2"/>
              <c:layout>
                <c:manualLayout>
                  <c:x val="-0.32413151804558987"/>
                  <c:y val="1.8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D2B-4C22-8633-F765227A5759}"/>
                </c:ext>
              </c:extLst>
            </c:dLbl>
            <c:dLbl>
              <c:idx val="3"/>
              <c:layout>
                <c:manualLayout>
                  <c:x val="-0.379790465588772"/>
                  <c:y val="-7.4074074074074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D2B-4C22-8633-F765227A5759}"/>
                </c:ext>
              </c:extLst>
            </c:dLbl>
            <c:dLbl>
              <c:idx val="4"/>
              <c:layout>
                <c:manualLayout>
                  <c:x val="-0.41689643061756004"/>
                  <c:y val="1.8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D2B-4C22-8633-F765227A5759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Аркуш1!$A$39:$A$43</c:f>
              <c:strCache>
                <c:ptCount val="5"/>
                <c:pt idx="0">
                  <c:v>2021 рік</c:v>
                </c:pt>
                <c:pt idx="1">
                  <c:v>2022 рік</c:v>
                </c:pt>
                <c:pt idx="2">
                  <c:v>2023 рік</c:v>
                </c:pt>
                <c:pt idx="3">
                  <c:v>2024 рік (очікувані)</c:v>
                </c:pt>
                <c:pt idx="4">
                  <c:v>2025 рік (проєкт)</c:v>
                </c:pt>
              </c:strCache>
            </c:strRef>
          </c:cat>
          <c:val>
            <c:numRef>
              <c:f>Аркуш1!$B$39:$B$43</c:f>
              <c:numCache>
                <c:formatCode>General</c:formatCode>
                <c:ptCount val="5"/>
                <c:pt idx="0">
                  <c:v>39232.800000000003</c:v>
                </c:pt>
                <c:pt idx="1">
                  <c:v>28482.799999999999</c:v>
                </c:pt>
                <c:pt idx="2">
                  <c:v>32900.400000000001</c:v>
                </c:pt>
                <c:pt idx="3">
                  <c:v>36351.5</c:v>
                </c:pt>
                <c:pt idx="4">
                  <c:v>38616.300000000003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2B-4C22-8633-F765227A57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94243360"/>
        <c:axId val="1401758272"/>
        <c:axId val="0"/>
      </c:bar3DChart>
      <c:catAx>
        <c:axId val="1394243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01758272"/>
        <c:crosses val="autoZero"/>
        <c:auto val="1"/>
        <c:lblAlgn val="ctr"/>
        <c:lblOffset val="100"/>
        <c:noMultiLvlLbl val="0"/>
      </c:catAx>
      <c:valAx>
        <c:axId val="14017582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94243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 dirty="0" err="1"/>
              <a:t>Надходження</a:t>
            </a:r>
            <a:r>
              <a:rPr lang="ru-RU" sz="2400" b="1" baseline="0" dirty="0"/>
              <a:t> плати за землю по </a:t>
            </a:r>
            <a:r>
              <a:rPr lang="ru-RU" sz="2400" b="1" baseline="0" dirty="0" err="1"/>
              <a:t>основних</a:t>
            </a:r>
            <a:r>
              <a:rPr lang="ru-RU" sz="2400" b="1" baseline="0" dirty="0"/>
              <a:t> </a:t>
            </a:r>
            <a:r>
              <a:rPr lang="ru-RU" sz="2400" b="1" baseline="0" dirty="0" err="1"/>
              <a:t>платниках</a:t>
            </a:r>
            <a:endParaRPr lang="ru-RU" sz="24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2470603674540683"/>
          <c:y val="0.14515820939049284"/>
          <c:w val="0.85862729658792647"/>
          <c:h val="0.749774278215223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Аркуш1!$B$77</c:f>
              <c:strCache>
                <c:ptCount val="1"/>
                <c:pt idx="0">
                  <c:v>2021 рік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Аркуш1!$A$78:$A$81</c:f>
              <c:strCache>
                <c:ptCount val="4"/>
                <c:pt idx="0">
                  <c:v>ПрАТ "Монделіс Україна"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АТ Укрзалізниця</c:v>
                </c:pt>
              </c:strCache>
            </c:strRef>
          </c:cat>
          <c:val>
            <c:numRef>
              <c:f>Аркуш1!$B$78:$B$81</c:f>
              <c:numCache>
                <c:formatCode>General</c:formatCode>
                <c:ptCount val="4"/>
                <c:pt idx="0" formatCode="0.0">
                  <c:v>4029.6</c:v>
                </c:pt>
                <c:pt idx="1">
                  <c:v>8020.3</c:v>
                </c:pt>
                <c:pt idx="2">
                  <c:v>2165.6</c:v>
                </c:pt>
                <c:pt idx="3">
                  <c:v>7006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55-4648-88E1-252199D42711}"/>
            </c:ext>
          </c:extLst>
        </c:ser>
        <c:ser>
          <c:idx val="1"/>
          <c:order val="1"/>
          <c:tx>
            <c:strRef>
              <c:f>Аркуш1!$C$77</c:f>
              <c:strCache>
                <c:ptCount val="1"/>
                <c:pt idx="0">
                  <c:v>2022 рік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Аркуш1!$A$78:$A$81</c:f>
              <c:strCache>
                <c:ptCount val="4"/>
                <c:pt idx="0">
                  <c:v>ПрАТ "Монделіс Україна"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АТ Укрзалізниця</c:v>
                </c:pt>
              </c:strCache>
            </c:strRef>
          </c:cat>
          <c:val>
            <c:numRef>
              <c:f>Аркуш1!$C$78:$C$81</c:f>
              <c:numCache>
                <c:formatCode>General</c:formatCode>
                <c:ptCount val="4"/>
                <c:pt idx="0" formatCode="0.0">
                  <c:v>2397</c:v>
                </c:pt>
                <c:pt idx="1">
                  <c:v>9317.5</c:v>
                </c:pt>
                <c:pt idx="2">
                  <c:v>2208</c:v>
                </c:pt>
                <c:pt idx="3">
                  <c:v>6225.8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55-4648-88E1-252199D42711}"/>
            </c:ext>
          </c:extLst>
        </c:ser>
        <c:ser>
          <c:idx val="2"/>
          <c:order val="2"/>
          <c:tx>
            <c:strRef>
              <c:f>Аркуш1!$D$77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Аркуш1!$A$78:$A$81</c:f>
              <c:strCache>
                <c:ptCount val="4"/>
                <c:pt idx="0">
                  <c:v>ПрАТ "Монделіс Україна"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АТ Укрзалізниця</c:v>
                </c:pt>
              </c:strCache>
            </c:strRef>
          </c:cat>
          <c:val>
            <c:numRef>
              <c:f>Аркуш1!$D$78:$D$81</c:f>
              <c:numCache>
                <c:formatCode>General</c:formatCode>
                <c:ptCount val="4"/>
                <c:pt idx="0">
                  <c:v>4669.5</c:v>
                </c:pt>
                <c:pt idx="1">
                  <c:v>8576.6</c:v>
                </c:pt>
                <c:pt idx="2">
                  <c:v>1884.5</c:v>
                </c:pt>
                <c:pt idx="3">
                  <c:v>2883.8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555-4648-88E1-252199D42711}"/>
            </c:ext>
          </c:extLst>
        </c:ser>
        <c:ser>
          <c:idx val="3"/>
          <c:order val="3"/>
          <c:tx>
            <c:strRef>
              <c:f>Аркуш1!$E$77</c:f>
              <c:strCache>
                <c:ptCount val="1"/>
                <c:pt idx="0">
                  <c:v>2024 рік (очікувані)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Аркуш1!$A$78:$A$81</c:f>
              <c:strCache>
                <c:ptCount val="4"/>
                <c:pt idx="0">
                  <c:v>ПрАТ "Монделіс Україна"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АТ Укрзалізниця</c:v>
                </c:pt>
              </c:strCache>
            </c:strRef>
          </c:cat>
          <c:val>
            <c:numRef>
              <c:f>Аркуш1!$E$78:$E$81</c:f>
              <c:numCache>
                <c:formatCode>General</c:formatCode>
                <c:ptCount val="4"/>
                <c:pt idx="0">
                  <c:v>4941.5</c:v>
                </c:pt>
                <c:pt idx="1">
                  <c:v>8833.2000000000007</c:v>
                </c:pt>
                <c:pt idx="2">
                  <c:v>413.4</c:v>
                </c:pt>
                <c:pt idx="3">
                  <c:v>7737.1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555-4648-88E1-252199D42711}"/>
            </c:ext>
          </c:extLst>
        </c:ser>
        <c:ser>
          <c:idx val="4"/>
          <c:order val="4"/>
          <c:tx>
            <c:strRef>
              <c:f>Аркуш1!$F$77</c:f>
              <c:strCache>
                <c:ptCount val="1"/>
                <c:pt idx="0">
                  <c:v>2025 рік (проєкт)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Аркуш1!$A$78:$A$81</c:f>
              <c:strCache>
                <c:ptCount val="4"/>
                <c:pt idx="0">
                  <c:v>ПрАТ "Монделіс Україна"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АТ Укрзалізниця</c:v>
                </c:pt>
              </c:strCache>
            </c:strRef>
          </c:cat>
          <c:val>
            <c:numRef>
              <c:f>Аркуш1!$F$78:$F$81</c:f>
              <c:numCache>
                <c:formatCode>General</c:formatCode>
                <c:ptCount val="4"/>
                <c:pt idx="0">
                  <c:v>4961.6000000000004</c:v>
                </c:pt>
                <c:pt idx="1">
                  <c:v>8863.5</c:v>
                </c:pt>
                <c:pt idx="2" formatCode="0.0">
                  <c:v>641</c:v>
                </c:pt>
                <c:pt idx="3">
                  <c:v>9322.7000000000007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555-4648-88E1-252199D427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6183088"/>
        <c:axId val="306184072"/>
      </c:barChart>
      <c:catAx>
        <c:axId val="306183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06184072"/>
        <c:crosses val="autoZero"/>
        <c:auto val="1"/>
        <c:lblAlgn val="ctr"/>
        <c:lblOffset val="100"/>
        <c:noMultiLvlLbl val="0"/>
      </c:catAx>
      <c:valAx>
        <c:axId val="306184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06183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/>
              <a:t>Надходження єдиного податку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>
              <a:bevelT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2-6E81-4A08-8109-C4256898D6E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1-6E81-4A08-8109-C4256898D6ED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3-6E81-4A08-8109-C4256898D6ED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4-6E81-4A08-8109-C4256898D6ED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</a:sp3d>
            </c:spPr>
            <c:extLst>
              <c:ext xmlns:c16="http://schemas.microsoft.com/office/drawing/2014/chart" uri="{C3380CC4-5D6E-409C-BE32-E72D297353CC}">
                <c16:uniqueId val="{00000005-6E81-4A08-8109-C4256898D6ED}"/>
              </c:ext>
            </c:extLst>
          </c:dPt>
          <c:dLbls>
            <c:dLbl>
              <c:idx val="0"/>
              <c:layout>
                <c:manualLayout>
                  <c:x val="-0.31458333333333338"/>
                  <c:y val="-3.70370370370370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E81-4A08-8109-C4256898D6ED}"/>
                </c:ext>
              </c:extLst>
            </c:dLbl>
            <c:dLbl>
              <c:idx val="1"/>
              <c:layout>
                <c:manualLayout>
                  <c:x val="-0.28333333333333333"/>
                  <c:y val="-3.70370370370370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E81-4A08-8109-C4256898D6ED}"/>
                </c:ext>
              </c:extLst>
            </c:dLbl>
            <c:dLbl>
              <c:idx val="2"/>
              <c:layout>
                <c:manualLayout>
                  <c:x val="-0.38333333333333341"/>
                  <c:y val="-1.8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E81-4A08-8109-C4256898D6ED}"/>
                </c:ext>
              </c:extLst>
            </c:dLbl>
            <c:dLbl>
              <c:idx val="3"/>
              <c:layout>
                <c:manualLayout>
                  <c:x val="-0.48958333333333331"/>
                  <c:y val="-5.55555555555562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E81-4A08-8109-C4256898D6ED}"/>
                </c:ext>
              </c:extLst>
            </c:dLbl>
            <c:dLbl>
              <c:idx val="4"/>
              <c:layout>
                <c:manualLayout>
                  <c:x val="-0.52500000000000002"/>
                  <c:y val="-5.55555555555558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E81-4A08-8109-C4256898D6ED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Аркуш1!$A$52:$A$56</c:f>
              <c:strCache>
                <c:ptCount val="5"/>
                <c:pt idx="0">
                  <c:v>2021 рік</c:v>
                </c:pt>
                <c:pt idx="1">
                  <c:v>2022 рік</c:v>
                </c:pt>
                <c:pt idx="2">
                  <c:v>2023 рік</c:v>
                </c:pt>
                <c:pt idx="3">
                  <c:v>2024 рік (очікувані)</c:v>
                </c:pt>
                <c:pt idx="4">
                  <c:v>2025 рік (проєкт)</c:v>
                </c:pt>
              </c:strCache>
            </c:strRef>
          </c:cat>
          <c:val>
            <c:numRef>
              <c:f>Аркуш1!$B$52:$B$56</c:f>
              <c:numCache>
                <c:formatCode>General</c:formatCode>
                <c:ptCount val="5"/>
                <c:pt idx="0">
                  <c:v>20527.599999999999</c:v>
                </c:pt>
                <c:pt idx="1">
                  <c:v>19116.400000000001</c:v>
                </c:pt>
                <c:pt idx="2">
                  <c:v>23684.5</c:v>
                </c:pt>
                <c:pt idx="3">
                  <c:v>28703.599999999999</c:v>
                </c:pt>
                <c:pt idx="4" formatCode="0.0">
                  <c:v>30200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81-4A08-8109-C4256898D6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139"/>
        <c:shape val="box"/>
        <c:axId val="1394244560"/>
        <c:axId val="1167236416"/>
        <c:axId val="0"/>
      </c:bar3DChart>
      <c:catAx>
        <c:axId val="13942445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67236416"/>
        <c:crosses val="autoZero"/>
        <c:auto val="1"/>
        <c:lblAlgn val="ctr"/>
        <c:lblOffset val="100"/>
        <c:noMultiLvlLbl val="0"/>
      </c:catAx>
      <c:valAx>
        <c:axId val="11672364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94244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акцизного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роздрібної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торгівлі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підакцизними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товарами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rgbClr val="FFC000">
                <a:lumMod val="60000"/>
                <a:lumOff val="40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>
              <a:bevelT w="69850" h="69850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70AD47">
                  <a:lumMod val="60000"/>
                  <a:lumOff val="40000"/>
                </a:srgb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9850" h="69850"/>
              </a:sp3d>
            </c:spPr>
            <c:extLst>
              <c:ext xmlns:c16="http://schemas.microsoft.com/office/drawing/2014/chart" uri="{C3380CC4-5D6E-409C-BE32-E72D297353CC}">
                <c16:uniqueId val="{00000005-FA3F-4603-8E53-26D507C2C2FB}"/>
              </c:ext>
            </c:extLst>
          </c:dPt>
          <c:dPt>
            <c:idx val="1"/>
            <c:invertIfNegative val="0"/>
            <c:bubble3D val="0"/>
            <c:spPr>
              <a:solidFill>
                <a:srgbClr val="5B9BD5">
                  <a:lumMod val="60000"/>
                  <a:lumOff val="40000"/>
                </a:srgb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9850" h="69850"/>
              </a:sp3d>
            </c:spPr>
            <c:extLst>
              <c:ext xmlns:c16="http://schemas.microsoft.com/office/drawing/2014/chart" uri="{C3380CC4-5D6E-409C-BE32-E72D297353CC}">
                <c16:uniqueId val="{00000004-FA3F-4603-8E53-26D507C2C2FB}"/>
              </c:ext>
            </c:extLst>
          </c:dPt>
          <c:dPt>
            <c:idx val="2"/>
            <c:invertIfNegative val="0"/>
            <c:bubble3D val="0"/>
            <c:spPr>
              <a:solidFill>
                <a:srgbClr val="44546A">
                  <a:lumMod val="60000"/>
                  <a:lumOff val="40000"/>
                </a:srgb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9850" h="69850"/>
              </a:sp3d>
            </c:spPr>
            <c:extLst>
              <c:ext xmlns:c16="http://schemas.microsoft.com/office/drawing/2014/chart" uri="{C3380CC4-5D6E-409C-BE32-E72D297353CC}">
                <c16:uniqueId val="{00000001-FA3F-4603-8E53-26D507C2C2FB}"/>
              </c:ext>
            </c:extLst>
          </c:dPt>
          <c:dPt>
            <c:idx val="4"/>
            <c:invertIfNegative val="0"/>
            <c:bubble3D val="0"/>
            <c:spPr>
              <a:solidFill>
                <a:srgbClr val="ED7D31">
                  <a:lumMod val="60000"/>
                  <a:lumOff val="40000"/>
                </a:srgb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9850" h="69850"/>
              </a:sp3d>
            </c:spPr>
            <c:extLst>
              <c:ext xmlns:c16="http://schemas.microsoft.com/office/drawing/2014/chart" uri="{C3380CC4-5D6E-409C-BE32-E72D297353CC}">
                <c16:uniqueId val="{00000003-FA3F-4603-8E53-26D507C2C2FB}"/>
              </c:ext>
            </c:extLst>
          </c:dPt>
          <c:dLbls>
            <c:dLbl>
              <c:idx val="0"/>
              <c:layout>
                <c:manualLayout>
                  <c:x val="-0.1854469541818968"/>
                  <c:y val="-3.70370370370383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A3F-4603-8E53-26D507C2C2FB}"/>
                </c:ext>
              </c:extLst>
            </c:dLbl>
            <c:dLbl>
              <c:idx val="1"/>
              <c:layout>
                <c:manualLayout>
                  <c:x val="-0.18544695418189683"/>
                  <c:y val="-3.70370370370370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2065606160954332E-2"/>
                      <c:h val="4.388888888888888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FA3F-4603-8E53-26D507C2C2FB}"/>
                </c:ext>
              </c:extLst>
            </c:dLbl>
            <c:dLbl>
              <c:idx val="2"/>
              <c:layout>
                <c:manualLayout>
                  <c:x val="-0.1987429418879168"/>
                  <c:y val="-7.40740740740747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3F-4603-8E53-26D507C2C2FB}"/>
                </c:ext>
              </c:extLst>
            </c:dLbl>
            <c:dLbl>
              <c:idx val="3"/>
              <c:layout>
                <c:manualLayout>
                  <c:x val="-0.25234582256776483"/>
                  <c:y val="-3.70370370370370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3F-4603-8E53-26D507C2C2FB}"/>
                </c:ext>
              </c:extLst>
            </c:dLbl>
            <c:dLbl>
              <c:idx val="4"/>
              <c:layout>
                <c:manualLayout>
                  <c:x val="-0.19823639929788966"/>
                  <c:y val="-5.55555555555558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A3F-4603-8E53-26D507C2C2FB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Аркуш1!$A$30:$A$34</c:f>
              <c:strCache>
                <c:ptCount val="5"/>
                <c:pt idx="0">
                  <c:v>2021 рік</c:v>
                </c:pt>
                <c:pt idx="1">
                  <c:v>2022 рік</c:v>
                </c:pt>
                <c:pt idx="2">
                  <c:v>2023 рік</c:v>
                </c:pt>
                <c:pt idx="3">
                  <c:v>2024 рік (очікувані)</c:v>
                </c:pt>
                <c:pt idx="4">
                  <c:v>2025 рік (проєкт)</c:v>
                </c:pt>
              </c:strCache>
            </c:strRef>
          </c:cat>
          <c:val>
            <c:numRef>
              <c:f>Аркуш1!$B$30:$B$34</c:f>
              <c:numCache>
                <c:formatCode>General</c:formatCode>
                <c:ptCount val="5"/>
                <c:pt idx="0">
                  <c:v>2743.4</c:v>
                </c:pt>
                <c:pt idx="1">
                  <c:v>3456.2</c:v>
                </c:pt>
                <c:pt idx="2">
                  <c:v>4552.3</c:v>
                </c:pt>
                <c:pt idx="3" formatCode="0.0">
                  <c:v>7239</c:v>
                </c:pt>
                <c:pt idx="4" formatCode="0.0">
                  <c:v>8500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3F-4603-8E53-26D507C2C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08002896"/>
        <c:axId val="1208681840"/>
        <c:axId val="0"/>
      </c:bar3DChart>
      <c:catAx>
        <c:axId val="11080028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08681840"/>
        <c:crosses val="autoZero"/>
        <c:auto val="1"/>
        <c:lblAlgn val="ctr"/>
        <c:lblOffset val="100"/>
        <c:noMultiLvlLbl val="0"/>
      </c:catAx>
      <c:valAx>
        <c:axId val="12086818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08002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/>
              <a:t>Надходження</a:t>
            </a:r>
            <a:r>
              <a:rPr lang="ru-RU" sz="2000" b="1" dirty="0"/>
              <a:t> акцизного </a:t>
            </a:r>
            <a:r>
              <a:rPr lang="ru-RU" sz="2000" b="1" dirty="0" err="1"/>
              <a:t>податку</a:t>
            </a:r>
            <a:r>
              <a:rPr lang="ru-RU" sz="2000" b="1" dirty="0"/>
              <a:t> (</a:t>
            </a:r>
            <a:r>
              <a:rPr lang="ru-RU" sz="2000" b="1" dirty="0" err="1"/>
              <a:t>пальне</a:t>
            </a:r>
            <a:r>
              <a:rPr lang="ru-RU" sz="2000" b="1" dirty="0"/>
              <a:t>)</a:t>
            </a:r>
          </a:p>
          <a:p>
            <a:pPr algn="ctr">
              <a:defRPr sz="2000" b="1"/>
            </a:pPr>
            <a:endParaRPr lang="ru-RU" sz="2000" b="1" dirty="0"/>
          </a:p>
        </c:rich>
      </c:tx>
      <c:layout>
        <c:manualLayout>
          <c:xMode val="edge"/>
          <c:yMode val="edge"/>
          <c:x val="0.3115694717847769"/>
          <c:y val="2.59259259259259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cene3d>
          <a:camera prst="orthographicFront"/>
          <a:lightRig rig="threePt" dir="t"/>
        </a:scene3d>
        <a:sp3d>
          <a:bevelT h="6350"/>
        </a:sp3d>
      </c:spPr>
    </c:sideWall>
    <c:backWall>
      <c:thickness val="0"/>
      <c:spPr>
        <a:noFill/>
        <a:ln>
          <a:noFill/>
        </a:ln>
        <a:effectLst/>
        <a:scene3d>
          <a:camera prst="orthographicFront"/>
          <a:lightRig rig="threePt" dir="t"/>
        </a:scene3d>
        <a:sp3d>
          <a:bevelT h="6350"/>
        </a:sp3d>
      </c:spPr>
    </c:backWall>
    <c:plotArea>
      <c:layout>
        <c:manualLayout>
          <c:layoutTarget val="inner"/>
          <c:xMode val="edge"/>
          <c:yMode val="edge"/>
          <c:x val="0.1534123195538058"/>
          <c:y val="0.1222037037037037"/>
          <c:w val="0.81950434711286091"/>
          <c:h val="0.81533960338291045"/>
        </c:manualLayout>
      </c:layout>
      <c:bar3D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>
              <a:bevelT/>
              <a:bevelB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1-AD19-43B9-9C7E-1E88DD4857D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2-AD19-43B9-9C7E-1E88DD4857DD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3-AD19-43B9-9C7E-1E88DD4857DD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4-AD19-43B9-9C7E-1E88DD4857DD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0000"/>
                  </a:schemeClr>
                </a:glow>
              </a:effectLst>
              <a:scene3d>
                <a:camera prst="orthographicFront"/>
                <a:lightRig rig="threePt" dir="t"/>
              </a:scene3d>
              <a:sp3d prstMaterial="matte">
                <a:bevelT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5-AD19-43B9-9C7E-1E88DD4857DD}"/>
              </c:ext>
            </c:extLst>
          </c:dPt>
          <c:dLbls>
            <c:dLbl>
              <c:idx val="0"/>
              <c:layout>
                <c:manualLayout>
                  <c:x val="-0.15625"/>
                  <c:y val="-5.55555555555569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D19-43B9-9C7E-1E88DD4857DD}"/>
                </c:ext>
              </c:extLst>
            </c:dLbl>
            <c:dLbl>
              <c:idx val="1"/>
              <c:layout>
                <c:manualLayout>
                  <c:x val="-7.4999999999999997E-2"/>
                  <c:y val="-9.25925925925939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D19-43B9-9C7E-1E88DD4857DD}"/>
                </c:ext>
              </c:extLst>
            </c:dLbl>
            <c:dLbl>
              <c:idx val="2"/>
              <c:layout>
                <c:manualLayout>
                  <c:x val="-0.13958333333333342"/>
                  <c:y val="-5.55555555555555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D19-43B9-9C7E-1E88DD4857DD}"/>
                </c:ext>
              </c:extLst>
            </c:dLbl>
            <c:dLbl>
              <c:idx val="3"/>
              <c:layout>
                <c:manualLayout>
                  <c:x val="-0.16770833333333326"/>
                  <c:y val="-1.11111111111111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D19-43B9-9C7E-1E88DD4857DD}"/>
                </c:ext>
              </c:extLst>
            </c:dLbl>
            <c:dLbl>
              <c:idx val="4"/>
              <c:layout>
                <c:manualLayout>
                  <c:x val="-0.2010416666666667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D19-43B9-9C7E-1E88DD4857DD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Аркуш1!$A$21:$A$25</c:f>
              <c:strCache>
                <c:ptCount val="5"/>
                <c:pt idx="0">
                  <c:v>2021 рік</c:v>
                </c:pt>
                <c:pt idx="1">
                  <c:v>2022 рік</c:v>
                </c:pt>
                <c:pt idx="2">
                  <c:v>2023 рік</c:v>
                </c:pt>
                <c:pt idx="3">
                  <c:v>2024 рік (очікувані)</c:v>
                </c:pt>
                <c:pt idx="4">
                  <c:v>2025 рік (проєкт)</c:v>
                </c:pt>
              </c:strCache>
            </c:strRef>
          </c:cat>
          <c:val>
            <c:numRef>
              <c:f>Аркуш1!$B$21:$B$25</c:f>
              <c:numCache>
                <c:formatCode>General</c:formatCode>
                <c:ptCount val="5"/>
                <c:pt idx="0">
                  <c:v>5218.1000000000004</c:v>
                </c:pt>
                <c:pt idx="1">
                  <c:v>1344.6</c:v>
                </c:pt>
                <c:pt idx="2">
                  <c:v>4893.7</c:v>
                </c:pt>
                <c:pt idx="3">
                  <c:v>7283.3</c:v>
                </c:pt>
                <c:pt idx="4" formatCode="0.0">
                  <c:v>10200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19-43B9-9C7E-1E88DD4857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46868560"/>
        <c:axId val="1164295632"/>
        <c:axId val="0"/>
      </c:bar3DChart>
      <c:catAx>
        <c:axId val="12468685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64295632"/>
        <c:crosses val="autoZero"/>
        <c:auto val="1"/>
        <c:lblAlgn val="ctr"/>
        <c:lblOffset val="100"/>
        <c:noMultiLvlLbl val="0"/>
      </c:catAx>
      <c:valAx>
        <c:axId val="11642956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46868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dirty="0" err="1"/>
              <a:t>Надходження</a:t>
            </a:r>
            <a:r>
              <a:rPr lang="ru-RU" b="1" dirty="0"/>
              <a:t>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податків</a:t>
            </a:r>
            <a:r>
              <a:rPr lang="ru-RU" b="1" dirty="0"/>
              <a:t> і</a:t>
            </a:r>
            <a:r>
              <a:rPr lang="ru-RU" b="1" baseline="0" dirty="0"/>
              <a:t> </a:t>
            </a:r>
            <a:r>
              <a:rPr lang="ru-RU" b="1" baseline="0" dirty="0" err="1"/>
              <a:t>зборів</a:t>
            </a:r>
            <a:r>
              <a:rPr lang="ru-RU" b="1" baseline="0" dirty="0"/>
              <a:t> до бюджету </a:t>
            </a:r>
            <a:r>
              <a:rPr lang="ru-RU" b="1" baseline="0" dirty="0" err="1"/>
              <a:t>Тростянецької</a:t>
            </a:r>
            <a:r>
              <a:rPr lang="ru-RU" b="1" baseline="0" dirty="0"/>
              <a:t> МТГ на 2025 </a:t>
            </a:r>
            <a:r>
              <a:rPr lang="ru-RU" b="1" baseline="0" dirty="0" err="1"/>
              <a:t>рік</a:t>
            </a:r>
            <a:endParaRPr lang="ru-RU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Аркуш1!$B$84</c:f>
              <c:strCache>
                <c:ptCount val="1"/>
                <c:pt idx="0">
                  <c:v>2024 рік (очікувані)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>
              <a:bevelT w="165100" prst="coolSlant"/>
              <a:bevelB/>
            </a:sp3d>
          </c:spPr>
          <c:invertIfNegative val="0"/>
          <c:dLbls>
            <c:dLbl>
              <c:idx val="0"/>
              <c:layout>
                <c:manualLayout>
                  <c:x val="-1.5293860432696326E-2"/>
                  <c:y val="-8.2238491296541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9AA9-4EA0-8EBA-2BFB085ED9B7}"/>
                </c:ext>
              </c:extLst>
            </c:dLbl>
            <c:dLbl>
              <c:idx val="1"/>
              <c:layout>
                <c:manualLayout>
                  <c:x val="-1.6325900400902709E-3"/>
                  <c:y val="-1.4702230919289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AA9-4EA0-8EBA-2BFB085ED9B7}"/>
                </c:ext>
              </c:extLst>
            </c:dLbl>
            <c:dLbl>
              <c:idx val="2"/>
              <c:layout>
                <c:manualLayout>
                  <c:x val="-1.402790798826653E-2"/>
                  <c:y val="-1.01949668638550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AA9-4EA0-8EBA-2BFB085ED9B7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Аркуш1!$A$85:$A$87</c:f>
              <c:strCache>
                <c:ptCount val="3"/>
                <c:pt idx="0">
                  <c:v>Рентна плата</c:v>
                </c:pt>
                <c:pt idx="1">
                  <c:v>податок на нерухоме майно відмінне від земельної ділянки</c:v>
                </c:pt>
                <c:pt idx="2">
                  <c:v>неподаткові надходження</c:v>
                </c:pt>
              </c:strCache>
            </c:strRef>
          </c:cat>
          <c:val>
            <c:numRef>
              <c:f>Аркуш1!$B$85:$B$87</c:f>
              <c:numCache>
                <c:formatCode>0.0</c:formatCode>
                <c:ptCount val="3"/>
                <c:pt idx="0">
                  <c:v>4635.8</c:v>
                </c:pt>
                <c:pt idx="1">
                  <c:v>2786</c:v>
                </c:pt>
                <c:pt idx="2">
                  <c:v>3552.5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A9-4EA0-8EBA-2BFB085ED9B7}"/>
            </c:ext>
          </c:extLst>
        </c:ser>
        <c:ser>
          <c:idx val="1"/>
          <c:order val="1"/>
          <c:tx>
            <c:strRef>
              <c:f>Аркуш1!$C$84</c:f>
              <c:strCache>
                <c:ptCount val="1"/>
                <c:pt idx="0">
                  <c:v>2025 рік (проєкт)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>
              <a:bevelT w="95250" h="120650"/>
              <a:bevelB w="63500" h="69850" prst="coolSlant"/>
            </a:sp3d>
          </c:spPr>
          <c:invertIfNegative val="0"/>
          <c:dLbls>
            <c:dLbl>
              <c:idx val="0"/>
              <c:layout>
                <c:manualLayout>
                  <c:x val="-2.2901746010495234E-3"/>
                  <c:y val="-1.6673512762868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9AA9-4EA0-8EBA-2BFB085ED9B7}"/>
                </c:ext>
              </c:extLst>
            </c:dLbl>
            <c:dLbl>
              <c:idx val="1"/>
              <c:layout>
                <c:manualLayout>
                  <c:x val="-4.9218454264069863E-3"/>
                  <c:y val="-2.05030050888676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9AA9-4EA0-8EBA-2BFB085ED9B7}"/>
                </c:ext>
              </c:extLst>
            </c:dLbl>
            <c:dLbl>
              <c:idx val="2"/>
              <c:layout>
                <c:manualLayout>
                  <c:x val="-6.8874920078423312E-3"/>
                  <c:y val="-2.08418909535854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9AA9-4EA0-8EBA-2BFB085ED9B7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Аркуш1!$A$85:$A$87</c:f>
              <c:strCache>
                <c:ptCount val="3"/>
                <c:pt idx="0">
                  <c:v>Рентна плата</c:v>
                </c:pt>
                <c:pt idx="1">
                  <c:v>податок на нерухоме майно відмінне від земельної ділянки</c:v>
                </c:pt>
                <c:pt idx="2">
                  <c:v>неподаткові надходження</c:v>
                </c:pt>
              </c:strCache>
            </c:strRef>
          </c:cat>
          <c:val>
            <c:numRef>
              <c:f>Аркуш1!$C$85:$C$87</c:f>
              <c:numCache>
                <c:formatCode>0.0</c:formatCode>
                <c:ptCount val="3"/>
                <c:pt idx="0">
                  <c:v>4820</c:v>
                </c:pt>
                <c:pt idx="1">
                  <c:v>2931</c:v>
                </c:pt>
                <c:pt idx="2">
                  <c:v>3389.5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AA9-4EA0-8EBA-2BFB085ED9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4"/>
        <c:axId val="359387119"/>
        <c:axId val="299601359"/>
      </c:barChart>
      <c:catAx>
        <c:axId val="3593871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99601359"/>
        <c:crosses val="autoZero"/>
        <c:auto val="1"/>
        <c:lblAlgn val="ctr"/>
        <c:lblOffset val="100"/>
        <c:noMultiLvlLbl val="0"/>
      </c:catAx>
      <c:valAx>
        <c:axId val="2996013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593871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6FB6AB-DC8B-40BD-A413-77433D849B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19E5D9E3-36D4-476A-A0E1-196767BD9E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B48EFDE-AF99-4CF9-8BC9-126424371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F9C637F-F5AB-4CF9-9630-D8BC768DF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BF95AF8-3AE7-4ED0-B61A-6968C733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399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B564D8-B61D-424C-9989-BB94868F2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7D4F4ED5-B6F2-4DA5-BEFA-5796234BF9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D084EDF-414C-437D-BF09-E3FFF5BAB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C670557-3958-4C87-91EB-8C868F565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927C882-20EA-4553-97E5-B3B28318E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653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4DC38210-A52D-46C2-9FB4-8948CA127D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BB81BB11-14CB-4079-8F3B-B301046915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2D17FC8-991C-43B8-8AB4-1E5583F94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C52E299-F6DD-4A81-91CE-2A41BE1FE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BD634BA-9758-421E-B14D-466A748AD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42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D8EEA7-2810-4235-B9BF-CABD0F0C7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DD56397-0DB3-4061-BC8C-7B0F8F592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3CDDFC1-906C-414F-8F7A-83B8EB028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74A084D-0C7F-4B2A-AE94-A4FE87633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71007A8-83AD-4FA4-9878-DC91F4ED7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528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0B0844-A927-4A0B-8130-C618659E2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68629B75-5215-4C69-B868-E5499F8C75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8536E38-4400-48B0-8778-71D1558CC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BF40755-8A6B-4DCD-91FF-5681B21DA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B14677B-0035-4C3A-9333-4641ACC10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518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EDD369-AB66-46C8-8BAE-744407F57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4CDC169-D405-48FA-BA99-DABE17B82C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12E6E730-DAC9-47ED-A8EF-DDFC97ADC0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9C90775-C47F-4936-B10F-68EBF89EB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7A20FC19-8EA0-402F-9F38-F7D1796CD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12DC8AC-E267-4ADE-A9ED-6980DDACC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177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43A0CB-0473-4E39-89DE-36794385D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06BE92B7-E6C0-4802-A7E9-18DBE334E7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AD5DE20-D3A7-4E87-B6B0-BB3A1AE161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F15FA3F5-2C39-406A-8005-7437FA148D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BA274985-57DB-4186-9E90-01004554DF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5EECBE0A-8CF8-4B5E-8224-3DB807431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6E70B240-68D3-4445-8ED7-8D3FB52DF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D0058D2A-8A1A-4D63-B137-CEBF80D29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723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78B4AF-2E88-4FCA-9AB9-D793B898D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61CD5DF9-BFCC-4A52-8058-EFBE18BCA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308DB788-C870-45F7-9685-7763ACAD4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112C952E-2560-4F57-817C-DC06D3431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966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3063D51D-35E6-4F6D-9E63-E69436281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D247BCB6-0751-40DF-89CB-D00EC7BB1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0E9282F6-12DC-4648-9A9F-2F1F33076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46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57C9A2-A321-438D-9E46-8966161A7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FA4C866-7735-4E70-9D23-F791503FD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9384FEC-E675-4171-A8A7-2B8D855ADA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C7C036CC-F246-4DCC-93E6-05CC3BDB7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99AC41B-FAE8-4FFD-8FF1-60B03FF4C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C0B5E14D-A688-4A53-8EF2-5E904A3D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033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13E06-E1BD-4F0D-A8F8-24B0A76D9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18C05EB4-C429-4D23-8433-8BF9FC83F7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37B4271D-D7B9-49D7-A708-BCA91D8277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1719036F-A46B-40A9-8360-F76C95C02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F99837F3-F98F-4211-8DF1-FEA53C09C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D0D3672-D22A-48F0-BC35-296037A78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683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53300251-A580-4C32-9DB7-50E2B0A0D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8B25677-E0C2-4F95-9D22-EE46DD74AD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7F96E06-710C-4292-AB4A-43E548BC46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F3993-E5FD-4EE9-97BD-613271E5584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162CE9E-3628-4178-8643-9CA855E22E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23CC20A-AB0E-41AB-8DC2-C7049F70CD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DDDF1-9D5B-4561-96DE-3860AB221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90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B0626BF-AEE2-4E72-9466-A8BEC5430193}"/>
              </a:ext>
            </a:extLst>
          </p:cNvPr>
          <p:cNvSpPr txBox="1"/>
          <p:nvPr/>
        </p:nvSpPr>
        <p:spPr>
          <a:xfrm>
            <a:off x="442762" y="837398"/>
            <a:ext cx="115118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</a:p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ТРОСТЯНЕЦЬКОЇ МІСЬКОЇ ТЕРИТОРІАЛЬНОЇ ГРОМАДИ</a:t>
            </a:r>
          </a:p>
          <a:p>
            <a:pPr algn="ctr"/>
            <a:endParaRPr lang="uk-U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238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5612776D-B685-4F45-BC2B-C165837A2E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9035062"/>
              </p:ext>
            </p:extLst>
          </p:nvPr>
        </p:nvGraphicFramePr>
        <p:xfrm>
          <a:off x="327259" y="382251"/>
          <a:ext cx="11256347" cy="6093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92642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1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1394549"/>
              </p:ext>
            </p:extLst>
          </p:nvPr>
        </p:nvGraphicFramePr>
        <p:xfrm>
          <a:off x="0" y="1"/>
          <a:ext cx="12192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3535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0">
            <a:extLst>
              <a:ext uri="{FF2B5EF4-FFF2-40B4-BE49-F238E27FC236}">
                <a16:creationId xmlns:a16="http://schemas.microsoft.com/office/drawing/2014/main" id="{D50A867D-ABC3-419D-A584-2E9081A19322}"/>
              </a:ext>
            </a:extLst>
          </p:cNvPr>
          <p:cNvGraphicFramePr/>
          <p:nvPr/>
        </p:nvGraphicFramePr>
        <p:xfrm>
          <a:off x="345346" y="327171"/>
          <a:ext cx="11501307" cy="5796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1447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C9C4BF23-74B3-4C7E-B617-A524F83E08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7363811"/>
              </p:ext>
            </p:extLst>
          </p:nvPr>
        </p:nvGraphicFramePr>
        <p:xfrm>
          <a:off x="0" y="67112"/>
          <a:ext cx="12192000" cy="6790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8566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27D997AC-1123-4D45-B227-1D17BC8E93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5394090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1981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5">
            <a:extLst>
              <a:ext uri="{FF2B5EF4-FFF2-40B4-BE49-F238E27FC236}">
                <a16:creationId xmlns:a16="http://schemas.microsoft.com/office/drawing/2014/main" id="{00000000-0008-0000-02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6918949"/>
              </p:ext>
            </p:extLst>
          </p:nvPr>
        </p:nvGraphicFramePr>
        <p:xfrm>
          <a:off x="67377" y="67378"/>
          <a:ext cx="11935326" cy="6790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0637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5336148B-C53B-45E0-B9DF-C389711707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6477371"/>
              </p:ext>
            </p:extLst>
          </p:nvPr>
        </p:nvGraphicFramePr>
        <p:xfrm>
          <a:off x="0" y="0"/>
          <a:ext cx="11636943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1886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5">
            <a:extLst>
              <a:ext uri="{FF2B5EF4-FFF2-40B4-BE49-F238E27FC236}">
                <a16:creationId xmlns:a16="http://schemas.microsoft.com/office/drawing/2014/main" id="{81F7A617-10FF-4E98-BB57-D4D7896C09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3112281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8502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10B76188-A718-44A6-B4D6-2AE4A221F2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693862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0783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97C967E1-E4BA-4105-9C2B-58933EE32A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703109"/>
              </p:ext>
            </p:extLst>
          </p:nvPr>
        </p:nvGraphicFramePr>
        <p:xfrm>
          <a:off x="0" y="0"/>
          <a:ext cx="11916076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9819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93F49302-4DB8-4B6C-8AB4-F38C5F917F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220657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57651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Офіс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Офіс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Офіс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224</Words>
  <Application>Microsoft Office PowerPoint</Application>
  <PresentationFormat>Широкоэкранный</PresentationFormat>
  <Paragraphs>48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user-tmr</dc:creator>
  <cp:lastModifiedBy>asus</cp:lastModifiedBy>
  <cp:revision>43</cp:revision>
  <cp:lastPrinted>2024-12-20T15:56:05Z</cp:lastPrinted>
  <dcterms:created xsi:type="dcterms:W3CDTF">2024-12-18T12:56:40Z</dcterms:created>
  <dcterms:modified xsi:type="dcterms:W3CDTF">2024-12-23T08:27:18Z</dcterms:modified>
</cp:coreProperties>
</file>