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8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74" r:id="rId3"/>
    <p:sldId id="290" r:id="rId4"/>
    <p:sldId id="275" r:id="rId5"/>
    <p:sldId id="282" r:id="rId6"/>
    <p:sldId id="277" r:id="rId7"/>
    <p:sldId id="280" r:id="rId8"/>
    <p:sldId id="269" r:id="rId9"/>
    <p:sldId id="279" r:id="rId10"/>
    <p:sldId id="276" r:id="rId11"/>
    <p:sldId id="284" r:id="rId12"/>
    <p:sldId id="283" r:id="rId13"/>
    <p:sldId id="267" r:id="rId14"/>
    <p:sldId id="285" r:id="rId15"/>
    <p:sldId id="298" r:id="rId16"/>
    <p:sldId id="295" r:id="rId17"/>
    <p:sldId id="292" r:id="rId18"/>
    <p:sldId id="296" r:id="rId19"/>
    <p:sldId id="297" r:id="rId2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3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7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8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</a:t>
            </a:r>
          </a:p>
        </c:rich>
      </c:tx>
      <c:layout>
        <c:manualLayout>
          <c:xMode val="edge"/>
          <c:yMode val="edge"/>
          <c:x val="0.13709711286089238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735169360661862E-2"/>
          <c:y val="0.1094932051277656"/>
          <c:w val="0.91326483063933817"/>
          <c:h val="0.828238812582084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6F2-403E-A916-87C8A3BA092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6F2-403E-A916-87C8A3BA09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Аркуш1!$A$4:$A$5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Аркуш1!$B$4:$B$5</c:f>
              <c:numCache>
                <c:formatCode>#,##0.00</c:formatCode>
                <c:ptCount val="2"/>
                <c:pt idx="0">
                  <c:v>214404.3</c:v>
                </c:pt>
                <c:pt idx="1">
                  <c:v>238714.7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2-403E-A916-87C8A3BA0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268159"/>
        <c:axId val="862404591"/>
      </c:barChart>
      <c:catAx>
        <c:axId val="112526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62404591"/>
        <c:crosses val="autoZero"/>
        <c:auto val="1"/>
        <c:lblAlgn val="ctr"/>
        <c:lblOffset val="100"/>
        <c:noMultiLvlLbl val="0"/>
      </c:catAx>
      <c:valAx>
        <c:axId val="862404591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5268159"/>
        <c:crosses val="autoZero"/>
        <c:crossBetween val="between"/>
        <c:minorUnit val="10000"/>
      </c:valAx>
      <c:spPr>
        <a:noFill/>
        <a:ln w="25400">
          <a:noFill/>
        </a:ln>
        <a:effectLst>
          <a:softEdge rad="76200"/>
        </a:effectLst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58-4B1E-ADCE-A3437A437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58-4B1E-ADCE-A3437A437C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9446</c:v>
                </c:pt>
                <c:pt idx="1">
                  <c:v>14817.5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58-4B1E-ADCE-A3437A437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пальне</a:t>
            </a:r>
            <a:r>
              <a:rPr lang="ru-RU" sz="2800" b="1" dirty="0"/>
              <a:t>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6B-4EC8-A25A-F8D8AEAF9CC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6B-4EC8-A25A-F8D8AEAF9C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4893.7</c:v>
                </c:pt>
                <c:pt idx="1">
                  <c:v>7403.6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6B-4EC8-A25A-F8D8AEAF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 </a:t>
            </a:r>
            <a:r>
              <a:rPr lang="ru-RU" sz="2800" b="1" dirty="0" err="1"/>
              <a:t>роздрібної</a:t>
            </a:r>
            <a:r>
              <a:rPr lang="ru-RU" sz="2800" b="1" dirty="0"/>
              <a:t> </a:t>
            </a:r>
            <a:r>
              <a:rPr lang="ru-RU" sz="2800" b="1" dirty="0" err="1"/>
              <a:t>торгівлі</a:t>
            </a:r>
            <a:r>
              <a:rPr lang="ru-RU" sz="2800" b="1" dirty="0"/>
              <a:t> </a:t>
            </a:r>
            <a:r>
              <a:rPr lang="ru-RU" sz="2800" b="1" dirty="0" err="1"/>
              <a:t>підакцизними</a:t>
            </a:r>
            <a:r>
              <a:rPr lang="ru-RU" sz="2800" b="1" dirty="0"/>
              <a:t> товарами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AC-4E33-916A-F5337D9518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AC-4E33-916A-F5337D9518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4552.3</c:v>
                </c:pt>
                <c:pt idx="1">
                  <c:v>7413.9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AC-4E33-916A-F5337D951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</a:t>
            </a:r>
            <a:r>
              <a:rPr lang="ru-RU" sz="2000" b="1" dirty="0" err="1"/>
              <a:t>податку</a:t>
            </a:r>
            <a:r>
              <a:rPr lang="ru-RU" sz="2000" b="1" dirty="0"/>
              <a:t> на </a:t>
            </a:r>
            <a:r>
              <a:rPr lang="ru-RU" sz="2000" b="1" dirty="0" err="1"/>
              <a:t>майно</a:t>
            </a:r>
            <a:r>
              <a:rPr lang="ru-RU" sz="2000" b="1" dirty="0"/>
              <a:t> </a:t>
            </a:r>
            <a:r>
              <a:rPr lang="ru-RU" sz="2000" b="1" dirty="0" err="1"/>
              <a:t>відмінне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від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земельної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ділянки</a:t>
            </a:r>
            <a:r>
              <a:rPr lang="ru-RU" sz="2000" b="1" baseline="0" dirty="0"/>
              <a:t> </a:t>
            </a:r>
          </a:p>
          <a:p>
            <a:pPr>
              <a:defRPr sz="2800" b="1"/>
            </a:pPr>
            <a:r>
              <a:rPr lang="ru-RU" sz="2000" b="1" dirty="0"/>
              <a:t>за </a:t>
            </a:r>
            <a:r>
              <a:rPr lang="ru-RU" sz="2000" b="1" dirty="0" err="1"/>
              <a:t>січень-грудень</a:t>
            </a:r>
            <a:r>
              <a:rPr lang="ru-RU" sz="2000" b="1" dirty="0"/>
              <a:t> 2024 року</a:t>
            </a:r>
          </a:p>
        </c:rich>
      </c:tx>
      <c:layout>
        <c:manualLayout>
          <c:xMode val="edge"/>
          <c:yMode val="edge"/>
          <c:x val="0.23098981060460691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9322395487299501E-2"/>
          <c:y val="0.1029140072193581"/>
          <c:w val="0.92012785630279337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C39-4D7E-A91C-ED5767173A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39-4D7E-A91C-ED5767173A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Аркуш1!$A$18:$B$18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Аркуш1!$A$19:$B$19</c:f>
              <c:numCache>
                <c:formatCode>#,##0.00</c:formatCode>
                <c:ptCount val="2"/>
                <c:pt idx="0">
                  <c:v>1611.1</c:v>
                </c:pt>
                <c:pt idx="1">
                  <c:v>2190.4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39-4D7E-A91C-ED5767173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рік </a:t>
            </a:r>
          </a:p>
        </c:rich>
      </c:tx>
      <c:layout>
        <c:manualLayout>
          <c:xMode val="edge"/>
          <c:yMode val="edge"/>
          <c:x val="0.32915411297060537"/>
          <c:y val="9.156341517580716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502069074163158"/>
          <c:y val="0.29540655685306477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EB2-4012-8A2A-356D35463A4E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EB2-4012-8A2A-356D35463A4E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EB2-4012-8A2A-356D35463A4E}"/>
              </c:ext>
            </c:extLst>
          </c:dPt>
          <c:dPt>
            <c:idx val="3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EB2-4012-8A2A-356D35463A4E}"/>
              </c:ext>
            </c:extLst>
          </c:dPt>
          <c:dPt>
            <c:idx val="4"/>
            <c:bubble3D val="0"/>
            <c:explosion val="16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EB2-4012-8A2A-356D35463A4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EB2-4012-8A2A-356D35463A4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3EB2-4012-8A2A-356D35463A4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3EB2-4012-8A2A-356D35463A4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3EB2-4012-8A2A-356D35463A4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3EB2-4012-8A2A-356D35463A4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3EB2-4012-8A2A-356D35463A4E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3EB2-4012-8A2A-356D35463A4E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3EB2-4012-8A2A-356D35463A4E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A-3EB2-4012-8A2A-356D35463A4E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B-3EB2-4012-8A2A-356D35463A4E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C-3EB2-4012-8A2A-356D35463A4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21-A624-4625-BB4A-DCECF9793C73}"/>
              </c:ext>
            </c:extLst>
          </c:dPt>
          <c:dLbls>
            <c:dLbl>
              <c:idx val="0"/>
              <c:layout>
                <c:manualLayout>
                  <c:x val="-5.3157567522709281E-2"/>
                  <c:y val="-5.077800969822591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0497F30-CA85-45D6-B137-70F37F27068D}" type="CELLRAN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BC08CE0-A601-4BA1-B90C-DB9848FBEFA4}" type="CATEGORYNAM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712CA75-091A-4490-80DC-3CEF532EB93D}" type="PERCENTA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53529636920385"/>
                      <c:h val="4.977024025842924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EB2-4012-8A2A-356D35463A4E}"/>
                </c:ext>
              </c:extLst>
            </c:dLbl>
            <c:dLbl>
              <c:idx val="1"/>
              <c:layout>
                <c:manualLayout>
                  <c:x val="-4.496864740782E-2"/>
                  <c:y val="-6.949922479225750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C2EB06C-CD70-470D-81CD-F8D2554882B7}" type="CELLRAN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D4CE6A2-A9AC-4307-B13A-851DE21F005C}" type="CATEGORYNAM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F4CC598-AF43-4A99-94A7-ACC0545DE973}" type="PERCENTAGE">
                      <a:rPr lang="en-US" sz="850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322089160076852"/>
                      <c:h val="5.06884163000486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EB2-4012-8A2A-356D35463A4E}"/>
                </c:ext>
              </c:extLst>
            </c:dLbl>
            <c:dLbl>
              <c:idx val="2"/>
              <c:layout>
                <c:manualLayout>
                  <c:x val="1.487651664120763E-2"/>
                  <c:y val="-0.1863219246460714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4755CFB-378C-4F38-9D24-DDCDEF086484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E11E724-D6A0-4995-98C5-19E84B886F03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8924336-CF37-43A9-B113-01E889AF0790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94818171844276"/>
                      <c:h val="4.50535450274280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EB2-4012-8A2A-356D35463A4E}"/>
                </c:ext>
              </c:extLst>
            </c:dLbl>
            <c:dLbl>
              <c:idx val="3"/>
              <c:layout>
                <c:manualLayout>
                  <c:x val="4.1951315571084162E-2"/>
                  <c:y val="-0.1163858023175286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C6F8A8B-667C-4F3E-910E-36EC4C32DCD9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B01D356-6A65-4EF8-8A5A-C17EBA7BECD2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0C04F20-29E5-4B1D-9ABF-7BA4B1D6AF66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EB2-4012-8A2A-356D35463A4E}"/>
                </c:ext>
              </c:extLst>
            </c:dLbl>
            <c:dLbl>
              <c:idx val="4"/>
              <c:layout>
                <c:manualLayout>
                  <c:x val="4.4421601640630935E-2"/>
                  <c:y val="-7.89299677117847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C958AB0-5853-4C32-BB92-CF557675FBBF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B8AC998-F03C-4AB5-92FA-5203CAC6CA12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0DC7559-E189-4489-A28B-F35598BED117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3EB2-4012-8A2A-356D35463A4E}"/>
                </c:ext>
              </c:extLst>
            </c:dLbl>
            <c:dLbl>
              <c:idx val="5"/>
              <c:layout>
                <c:manualLayout>
                  <c:x val="7.0183220666548515E-2"/>
                  <c:y val="-4.706420767957265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9617969-6799-4372-82F9-410556FF3D3F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5F75F02-0793-413D-BC46-5888BB8D13A4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35BC692-8CD9-4FBE-A49E-54E0BFFD8EF0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28652668416446"/>
                      <c:h val="5.00272562083585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3EB2-4012-8A2A-356D35463A4E}"/>
                </c:ext>
              </c:extLst>
            </c:dLbl>
            <c:dLbl>
              <c:idx val="6"/>
              <c:layout>
                <c:manualLayout>
                  <c:x val="0.17832375454675883"/>
                  <c:y val="7.832408803260508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6D007DD-484D-43CF-A75B-130071E048FD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D4F11E0-AAF8-4957-B347-E91D7226CD17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69DCCA3-8E5F-4832-A812-01149328AC23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60482283464567"/>
                      <c:h val="5.565233192004844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3EB2-4012-8A2A-356D35463A4E}"/>
                </c:ext>
              </c:extLst>
            </c:dLbl>
            <c:dLbl>
              <c:idx val="7"/>
              <c:layout>
                <c:manualLayout>
                  <c:x val="5.4568982735678943E-2"/>
                  <c:y val="-8.9319256215671713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738064A-F1E6-47BA-B09B-0E87A8833B9A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57A8970-C144-426B-9E8D-AE06633D4CC0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F3712A3-2615-40B6-BCE9-351E8C4FA8BF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36780949256343"/>
                      <c:h val="4.746315364425600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3EB2-4012-8A2A-356D35463A4E}"/>
                </c:ext>
              </c:extLst>
            </c:dLbl>
            <c:dLbl>
              <c:idx val="8"/>
              <c:layout>
                <c:manualLayout>
                  <c:x val="5.6189021388403565E-2"/>
                  <c:y val="9.824296622640217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E0CE948-A4CF-4AB5-B005-34592D35E0F3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DC38970-6039-4483-89AD-9C7E8D2958AC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93D1421-2F73-4D6A-B2E8-51C4D2774F7E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690682555355822"/>
                      <c:h val="4.991355447797490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3EB2-4012-8A2A-356D35463A4E}"/>
                </c:ext>
              </c:extLst>
            </c:dLbl>
            <c:dLbl>
              <c:idx val="9"/>
              <c:layout>
                <c:manualLayout>
                  <c:x val="-0.16262360291780251"/>
                  <c:y val="7.6477132236396503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38F552E-EC72-4B17-8A41-EF588F293B18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8CC5321-749B-4CCC-A69F-ABE915A5AD30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AE748D8-FAB3-4F89-B1D8-4882126FB961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65011969966775"/>
                      <c:h val="5.51639351634370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3EB2-4012-8A2A-356D35463A4E}"/>
                </c:ext>
              </c:extLst>
            </c:dLbl>
            <c:dLbl>
              <c:idx val="10"/>
              <c:layout>
                <c:manualLayout>
                  <c:x val="-0.12794215031802697"/>
                  <c:y val="5.8656866970752198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C37A9A8-0B44-425E-8710-6B37B154C75C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309293C-D24E-4A81-B66B-BC5ECEA52C42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DA124B4-19C0-4DB7-8EDB-284AB069CEA4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953275371828521"/>
                      <c:h val="4.489905108015343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3EB2-4012-8A2A-356D35463A4E}"/>
                </c:ext>
              </c:extLst>
            </c:dLbl>
            <c:dLbl>
              <c:idx val="11"/>
              <c:layout>
                <c:manualLayout>
                  <c:x val="-0.19292604501607716"/>
                  <c:y val="2.416254387136170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22AB026-3A27-4624-A9BE-A9F2B37272F3}" type="CELLRANG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/>
                      <a:t>; </a:t>
                    </a:r>
                    <a:fld id="{C0D44351-7291-43FF-AA8C-D50EFE523216}" type="CATEGORYNAM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/>
                      <a:t>; </a:t>
                    </a:r>
                    <a:fld id="{5903A015-0481-46AF-8DD4-68E362BE5A47}" type="PERCENTAGE">
                      <a:rPr lang="en-US" baseline="0" dirty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3EB2-4012-8A2A-356D35463A4E}"/>
                </c:ext>
              </c:extLst>
            </c:dLbl>
            <c:dLbl>
              <c:idx val="12"/>
              <c:layout>
                <c:manualLayout>
                  <c:x val="-0.13576277241872098"/>
                  <c:y val="-4.393189794793082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17B32B-365C-4494-918C-1C7579B1AB45}" type="CELLRAN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/>
                      <a:t>; </a:t>
                    </a:r>
                    <a:fld id="{0C7C76E9-BFEB-46F0-9D43-86545E776E9E}" type="CATEGORYNAM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/>
                      <a:t>; </a:t>
                    </a:r>
                    <a:fld id="{41636B6B-6182-47AE-91EE-255D57C2542A}" type="PERCENTA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3EB2-4012-8A2A-356D35463A4E}"/>
                </c:ext>
              </c:extLst>
            </c:dLbl>
            <c:dLbl>
              <c:idx val="13"/>
              <c:layout>
                <c:manualLayout>
                  <c:x val="-3.8585209003215437E-2"/>
                  <c:y val="-0.1405820734333781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BC406A6-0DB5-4B28-8B17-060A8F9F4F2B}" type="CELLRAN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/>
                      <a:t>; </a:t>
                    </a:r>
                    <a:fld id="{21C729EF-6973-4CAA-9DBD-1C8AEAA09771}" type="CATEGORYNAM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/>
                      <a:t>; </a:t>
                    </a:r>
                    <a:fld id="{4EFB4472-B466-4FF2-8ADC-1D919921E0DF}" type="PERCENTAGE">
                      <a:rPr lang="en-US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3EB2-4012-8A2A-356D35463A4E}"/>
                </c:ext>
              </c:extLst>
            </c:dLbl>
            <c:dLbl>
              <c:idx val="14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3BAF694-62CF-423F-9FBE-040182FBD009}" type="CELLRANGE">
                      <a:rPr lang="ru-RU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ru-RU" baseline="0"/>
                      <a:t>; </a:t>
                    </a:r>
                    <a:fld id="{5A4E2D95-08B7-4BF9-9BF3-5DC9CB4B03A8}" type="CATEGORYNAM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/>
                      <a:t>; </a:t>
                    </a:r>
                    <a:fld id="{088298C5-BA8C-4EBC-91A4-37449F79E81B}" type="PERCENTAG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3EB2-4012-8A2A-356D35463A4E}"/>
                </c:ext>
              </c:extLst>
            </c:dLbl>
            <c:dLbl>
              <c:idx val="15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4609009-5318-42FF-9E57-98CED0E18275}" type="CELLRANGE">
                      <a:rPr lang="ru-RU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ru-RU" baseline="0"/>
                      <a:t>; </a:t>
                    </a:r>
                    <a:fld id="{DF90E5E7-0AC0-4981-B690-BE168C9625CC}" type="CATEGORYNAM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/>
                      <a:t>; </a:t>
                    </a:r>
                    <a:fld id="{31754514-92E4-4EAD-8CBA-2C0B81623946}" type="PERCENTAGE">
                      <a:rPr lang="ru-RU" baseline="0"/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ru-RU" baseline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3EB2-4012-8A2A-356D35463A4E}"/>
                </c:ext>
              </c:extLst>
            </c:dLbl>
            <c:dLbl>
              <c:idx val="16"/>
              <c:layout>
                <c:manualLayout>
                  <c:x val="2.217552387945076E-3"/>
                  <c:y val="-0.1380378284774172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A4AFE71-4BEF-499B-A46F-470F00E72F43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AEBF62F-44DD-4667-BDC8-3D241EF5DCFE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0F04CC7-1276-4A79-958B-584727E1B5F9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928026574803151"/>
                      <c:h val="4.796002422774076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A624-4625-BB4A-DCECF9793C7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Видатки!$A$1:$A$17</c:f>
              <c:strCache>
                <c:ptCount val="17"/>
                <c:pt idx="0">
                  <c:v>освіта </c:v>
                </c:pt>
                <c:pt idx="1">
                  <c:v>освітня субвенція</c:v>
                </c:pt>
                <c:pt idx="2">
                  <c:v>Держуправління</c:v>
                </c:pt>
                <c:pt idx="3">
                  <c:v>Жилово-комунальне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Утримання закладів охорони здоров'я (енергоносії)</c:v>
                </c:pt>
                <c:pt idx="7">
                  <c:v>соцзахист</c:v>
                </c:pt>
                <c:pt idx="8">
                  <c:v>зЗаходи та роботи з територіальної оборони</c:v>
                </c:pt>
                <c:pt idx="9">
                  <c:v>економічна діяльність</c:v>
                </c:pt>
                <c:pt idx="10">
                  <c:v>інше</c:v>
                </c:pt>
                <c:pt idx="11">
                  <c:v>Бюджет розвитку</c:v>
                </c:pt>
                <c:pt idx="12">
                  <c:v>Платні послуги бюджетних установ</c:v>
                </c:pt>
                <c:pt idx="13">
                  <c:v>Балгодійна допомога (гранти та дарунки)</c:v>
                </c:pt>
                <c:pt idx="14">
                  <c:v>Охорона здоров'я (кошти НСЗУ)</c:v>
                </c:pt>
                <c:pt idx="15">
                  <c:v>Охорона здоров'я (власні кошти+благодійна допомога)</c:v>
                </c:pt>
                <c:pt idx="16">
                  <c:v>Міжбюджетні трансферти</c:v>
                </c:pt>
              </c:strCache>
            </c:strRef>
          </c:cat>
          <c:val>
            <c:numRef>
              <c:f>Видатки!$B$1:$B$17</c:f>
              <c:numCache>
                <c:formatCode>#,##0.0</c:formatCode>
                <c:ptCount val="17"/>
                <c:pt idx="0">
                  <c:v>72501.7</c:v>
                </c:pt>
                <c:pt idx="1">
                  <c:v>71707.199999999997</c:v>
                </c:pt>
                <c:pt idx="2">
                  <c:v>39977.599999999999</c:v>
                </c:pt>
                <c:pt idx="3">
                  <c:v>35575.699999999997</c:v>
                </c:pt>
                <c:pt idx="4">
                  <c:v>22529.8</c:v>
                </c:pt>
                <c:pt idx="5">
                  <c:v>18400.8</c:v>
                </c:pt>
                <c:pt idx="6">
                  <c:v>11426</c:v>
                </c:pt>
                <c:pt idx="7">
                  <c:v>10065.1</c:v>
                </c:pt>
                <c:pt idx="8">
                  <c:v>7016</c:v>
                </c:pt>
                <c:pt idx="9">
                  <c:v>3770.2</c:v>
                </c:pt>
                <c:pt idx="10">
                  <c:v>3635.6</c:v>
                </c:pt>
                <c:pt idx="11">
                  <c:v>20343.5</c:v>
                </c:pt>
                <c:pt idx="12">
                  <c:v>2121.6</c:v>
                </c:pt>
                <c:pt idx="13">
                  <c:v>105015.4</c:v>
                </c:pt>
                <c:pt idx="14">
                  <c:v>63962.1</c:v>
                </c:pt>
                <c:pt idx="15">
                  <c:v>82798.7</c:v>
                </c:pt>
                <c:pt idx="16">
                  <c:v>1224.4000000000001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Видатки!$B$1:$B$17</c15:f>
                <c15:dlblRangeCache>
                  <c:ptCount val="17"/>
                  <c:pt idx="0">
                    <c:v>72 501,7</c:v>
                  </c:pt>
                  <c:pt idx="1">
                    <c:v>71 707,2</c:v>
                  </c:pt>
                  <c:pt idx="2">
                    <c:v>39 977,6</c:v>
                  </c:pt>
                  <c:pt idx="3">
                    <c:v>35 575,7</c:v>
                  </c:pt>
                  <c:pt idx="4">
                    <c:v>22 529,8</c:v>
                  </c:pt>
                  <c:pt idx="5">
                    <c:v>18 400,8</c:v>
                  </c:pt>
                  <c:pt idx="6">
                    <c:v>11 426,0</c:v>
                  </c:pt>
                  <c:pt idx="7">
                    <c:v>10 065,1</c:v>
                  </c:pt>
                  <c:pt idx="8">
                    <c:v>7 016,0</c:v>
                  </c:pt>
                  <c:pt idx="9">
                    <c:v>3 770,2</c:v>
                  </c:pt>
                  <c:pt idx="10">
                    <c:v>3 635,6</c:v>
                  </c:pt>
                  <c:pt idx="11">
                    <c:v>20 343,5</c:v>
                  </c:pt>
                  <c:pt idx="12">
                    <c:v>2 121,6</c:v>
                  </c:pt>
                  <c:pt idx="13">
                    <c:v>105 015,4</c:v>
                  </c:pt>
                  <c:pt idx="14">
                    <c:v>63 962,1</c:v>
                  </c:pt>
                  <c:pt idx="15">
                    <c:v>82 798,7</c:v>
                  </c:pt>
                  <c:pt idx="16">
                    <c:v>1 224,4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3EB2-4012-8A2A-356D35463A4E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/>
              <a:t>ОХОРОНА ЗДОРОВ'Я ЗА 2024 </a:t>
            </a:r>
            <a:r>
              <a:rPr lang="ru-RU" b="1" dirty="0" err="1"/>
              <a:t>рік</a:t>
            </a:r>
            <a:endParaRPr lang="ru-RU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126265609713944E-2"/>
          <c:y val="7.0944888053859401E-2"/>
          <c:w val="0.90877448210189526"/>
          <c:h val="0.92905516192779747"/>
        </c:manualLayout>
      </c:layout>
      <c:pie3DChart>
        <c:varyColors val="1"/>
        <c:ser>
          <c:idx val="0"/>
          <c:order val="0"/>
          <c:explosion val="7"/>
          <c:dPt>
            <c:idx val="0"/>
            <c:bubble3D val="0"/>
            <c:explosion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B53-41CC-8BED-8B2C970A2A6F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B53-41CC-8BED-8B2C970A2A6F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CB53-41CC-8BED-8B2C970A2A6F}"/>
              </c:ext>
            </c:extLst>
          </c:dPt>
          <c:dPt>
            <c:idx val="3"/>
            <c:bubble3D val="0"/>
            <c:explosion val="1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CB53-41CC-8BED-8B2C970A2A6F}"/>
              </c:ext>
            </c:extLst>
          </c:dPt>
          <c:dPt>
            <c:idx val="4"/>
            <c:bubble3D val="0"/>
            <c:explosion val="12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CB53-41CC-8BED-8B2C970A2A6F}"/>
              </c:ext>
            </c:extLst>
          </c:dPt>
          <c:dPt>
            <c:idx val="5"/>
            <c:bubble3D val="0"/>
            <c:explosion val="21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CB53-41CC-8BED-8B2C970A2A6F}"/>
              </c:ext>
            </c:extLst>
          </c:dPt>
          <c:dLbls>
            <c:dLbl>
              <c:idx val="0"/>
              <c:layout>
                <c:manualLayout>
                  <c:x val="0"/>
                  <c:y val="-5.153227689719357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467B6252-D40C-4DEC-82F6-99C8ED7BCE92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546420402275281"/>
                      <c:h val="0.1335226745003754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53-41CC-8BED-8B2C970A2A6F}"/>
                </c:ext>
              </c:extLst>
            </c:dLbl>
            <c:dLbl>
              <c:idx val="1"/>
              <c:layout>
                <c:manualLayout>
                  <c:x val="0.54963288903475238"/>
                  <c:y val="-6.3839121043008443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власні кошти + благодійна допомога </a:t>
                    </a:r>
                    <a:fld id="{1BD15181-1AAA-4220-83A5-C3A3DF1E4E19}" type="VALUE">
                      <a:rPr lang="ru-RU"/>
                      <a:pPr/>
                      <a:t>[ЗНАЧЕННЯ]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45854117003452"/>
                      <c:h val="9.35228602590537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B53-41CC-8BED-8B2C970A2A6F}"/>
                </c:ext>
              </c:extLst>
            </c:dLbl>
            <c:dLbl>
              <c:idx val="2"/>
              <c:layout>
                <c:manualLayout>
                  <c:x val="5.0157654398794941E-4"/>
                  <c:y val="1.273259640211977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 </a:t>
                    </a:r>
                    <a:fld id="{6A73CDF3-753E-48DC-ADA4-FEA073E1D8D0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 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370785115097525"/>
                      <c:h val="9.912696738342979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B53-41CC-8BED-8B2C970A2A6F}"/>
                </c:ext>
              </c:extLst>
            </c:dLbl>
            <c:dLbl>
              <c:idx val="3"/>
              <c:layout>
                <c:manualLayout>
                  <c:x val="5.987235027801148E-2"/>
                  <c:y val="8.9761247024545965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E1A7788C-63ED-4D6B-B16B-20638118A018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207996557917618"/>
                      <c:h val="9.759478999981424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B53-41CC-8BED-8B2C970A2A6F}"/>
                </c:ext>
              </c:extLst>
            </c:dLbl>
            <c:dLbl>
              <c:idx val="4"/>
              <c:layout>
                <c:manualLayout>
                  <c:x val="8.9318344414014941E-2"/>
                  <c:y val="-1.945142145194289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 err="1"/>
                      <a:t>власні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кошти</a:t>
                    </a:r>
                    <a:r>
                      <a:rPr lang="ru-RU" dirty="0"/>
                      <a:t> + </a:t>
                    </a:r>
                    <a:r>
                      <a:rPr lang="ru-RU" dirty="0" err="1"/>
                      <a:t>благодійна</a:t>
                    </a:r>
                    <a:r>
                      <a:rPr lang="ru-RU" baseline="0" dirty="0"/>
                      <a:t> </a:t>
                    </a:r>
                    <a:r>
                      <a:rPr lang="ru-RU" baseline="0" dirty="0" err="1"/>
                      <a:t>допомога</a:t>
                    </a:r>
                    <a:r>
                      <a:rPr lang="ru-RU" baseline="0" dirty="0"/>
                      <a:t> </a:t>
                    </a:r>
                    <a:fld id="{126C8583-5544-4CDB-913B-945BEC9E7167}" type="VALUE">
                      <a:rPr lang="ru-RU" smtClean="0"/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505993545136202"/>
                      <c:h val="9.468882767698158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B53-41CC-8BED-8B2C970A2A6F}"/>
                </c:ext>
              </c:extLst>
            </c:dLbl>
            <c:dLbl>
              <c:idx val="5"/>
              <c:layout>
                <c:manualLayout>
                  <c:x val="0.29525509710955727"/>
                  <c:y val="2.7165548134054076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</a:t>
                    </a:r>
                    <a:fld id="{635B3C6D-43D4-4769-BF0F-E754DA46F04D}" type="VALUE"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5918065110709"/>
                      <c:h val="9.122991512538394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B53-41CC-8BED-8B2C970A2A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Аркуш1!$B$4</c:f>
              <c:strCache>
                <c:ptCount val="1"/>
                <c:pt idx="0">
                  <c:v>Міська лікарня</c:v>
                </c:pt>
              </c:strCache>
            </c:strRef>
          </c:cat>
          <c:val>
            <c:numRef>
              <c:f>Аркуш1!$B$6:$G$6</c:f>
              <c:numCache>
                <c:formatCode>#,##0.00</c:formatCode>
                <c:ptCount val="6"/>
                <c:pt idx="0">
                  <c:v>47027.4</c:v>
                </c:pt>
                <c:pt idx="1">
                  <c:v>78267.5</c:v>
                </c:pt>
                <c:pt idx="2">
                  <c:v>8610.2000000000007</c:v>
                </c:pt>
                <c:pt idx="3">
                  <c:v>16934.7</c:v>
                </c:pt>
                <c:pt idx="4">
                  <c:v>4531.2</c:v>
                </c:pt>
                <c:pt idx="5">
                  <c:v>5709.2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B53-41CC-8BED-8B2C970A2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видатків загального фонду бюджету Тростянецької міської територіальної громади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рік (297</a:t>
            </a:r>
            <a:r>
              <a:rPr lang="uk-UA" sz="1400" cap="non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830,1 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cap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1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c:rich>
      </c:tx>
      <c:layout>
        <c:manualLayout>
          <c:xMode val="edge"/>
          <c:yMode val="edge"/>
          <c:x val="0.10478829076528881"/>
          <c:y val="3.6995366330367123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502069074163158"/>
          <c:y val="0.29540655685306477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943-41F0-832A-956B00CE1AF0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943-41F0-832A-956B00CE1AF0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943-41F0-832A-956B00CE1AF0}"/>
              </c:ext>
            </c:extLst>
          </c:dPt>
          <c:dPt>
            <c:idx val="3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0943-41F0-832A-956B00CE1AF0}"/>
              </c:ext>
            </c:extLst>
          </c:dPt>
          <c:dPt>
            <c:idx val="4"/>
            <c:bubble3D val="0"/>
            <c:explosion val="16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0943-41F0-832A-956B00CE1A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0943-41F0-832A-956B00CE1AF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0943-41F0-832A-956B00CE1AF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0943-41F0-832A-956B00CE1AF0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0943-41F0-832A-956B00CE1AF0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0943-41F0-832A-956B00CE1AF0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0943-41F0-832A-956B00CE1AF0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0943-41F0-832A-956B00CE1AF0}"/>
              </c:ext>
            </c:extLst>
          </c:dPt>
          <c:dLbls>
            <c:dLbl>
              <c:idx val="0"/>
              <c:layout>
                <c:manualLayout>
                  <c:x val="3.8303615549751119E-2"/>
                  <c:y val="-2.222222967522237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5E7E1ED-F50E-4663-85EF-1F9C4702A383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35A2AD2-6DA4-4FFC-A85A-185135A73BDF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C1D5BE0-3105-43ED-84A7-9F4220EEE2A4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53529636920385"/>
                      <c:h val="4.977024025842924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0943-41F0-832A-956B00CE1AF0}"/>
                </c:ext>
              </c:extLst>
            </c:dLbl>
            <c:dLbl>
              <c:idx val="1"/>
              <c:layout>
                <c:manualLayout>
                  <c:x val="-9.2416020344724837E-3"/>
                  <c:y val="7.3815966166212816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2E6D7E4-9BD2-47F6-AFFE-69F222F02C1D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377412F-583A-40C0-BC3F-7319EF39AD05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69FF683-C493-4379-8089-04CF1EE31952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322089160076852"/>
                      <c:h val="5.06884163000486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0943-41F0-832A-956B00CE1AF0}"/>
                </c:ext>
              </c:extLst>
            </c:dLbl>
            <c:dLbl>
              <c:idx val="2"/>
              <c:layout>
                <c:manualLayout>
                  <c:x val="5.9435289389067524E-2"/>
                  <c:y val="4.871372316652888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720F283-BB2E-41FB-9CC0-43409DDF71BF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D9E4753-43BE-4152-BAB2-6DF346549889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9AE8031-BD31-437B-ACC3-870EE763A978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94818171844276"/>
                      <c:h val="4.50535450274280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0943-41F0-832A-956B00CE1AF0}"/>
                </c:ext>
              </c:extLst>
            </c:dLbl>
            <c:dLbl>
              <c:idx val="3"/>
              <c:layout>
                <c:manualLayout>
                  <c:x val="-5.208333333333333E-3"/>
                  <c:y val="6.153846153846144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102E8CE-2F5F-4B4A-9557-D595E8ECCD41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1BD411F-8519-47A4-A0E6-85587D642B8B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D780FBB-387E-4EBD-895B-27B6F4C975A7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0943-41F0-832A-956B00CE1AF0}"/>
                </c:ext>
              </c:extLst>
            </c:dLbl>
            <c:dLbl>
              <c:idx val="4"/>
              <c:layout>
                <c:manualLayout>
                  <c:x val="-2.5603407291130417E-2"/>
                  <c:y val="2.650658736324899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829AB2F-953D-4906-BBC8-FEAA9059BAFB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9A2BCD2-9D64-4349-9999-36E87F70285E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0E7867A-F983-4192-A2ED-9B802C23AD80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0943-41F0-832A-956B00CE1AF0}"/>
                </c:ext>
              </c:extLst>
            </c:dLbl>
            <c:dLbl>
              <c:idx val="5"/>
              <c:layout>
                <c:manualLayout>
                  <c:x val="-1.5561688229485797E-2"/>
                  <c:y val="1.224385455013386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E5EBF17-D691-4234-9F36-B61227B701CE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904799A-E437-493E-BD27-23ACD388DEF6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3682977-E798-4EA2-97C5-1C645181FA95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28652668416446"/>
                      <c:h val="5.00272562083585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0943-41F0-832A-956B00CE1AF0}"/>
                </c:ext>
              </c:extLst>
            </c:dLbl>
            <c:dLbl>
              <c:idx val="6"/>
              <c:layout>
                <c:manualLayout>
                  <c:x val="-6.4620106080489945E-2"/>
                  <c:y val="-3.809539672925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570BD232-C991-4E44-A346-174069F1C330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D2AC5BA-7353-4357-9F91-1106FD7827AD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D13D57C-AAF9-4CF1-9893-C73D4FEA61A1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60482283464567"/>
                      <c:h val="5.565233192004844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0943-41F0-832A-956B00CE1AF0}"/>
                </c:ext>
              </c:extLst>
            </c:dLbl>
            <c:dLbl>
              <c:idx val="7"/>
              <c:layout>
                <c:manualLayout>
                  <c:x val="-0.17694227128361367"/>
                  <c:y val="-9.899231641482504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9B2B2B-0242-4F6A-8677-D352B049D76C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D73406D-493C-4A7D-BB14-97A5D4C39DDB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35CEC47-7B66-4A11-8872-40042F20EA37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36780949256343"/>
                      <c:h val="4.746315364425600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0943-41F0-832A-956B00CE1AF0}"/>
                </c:ext>
              </c:extLst>
            </c:dLbl>
            <c:dLbl>
              <c:idx val="8"/>
              <c:layout>
                <c:manualLayout>
                  <c:x val="-3.0984997893651563E-2"/>
                  <c:y val="-0.1565620584949139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D6C720D-DFB5-4EEE-BA57-B2ED938ACD1C}" type="CELLRAN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5EDF75E-CE25-47CC-A037-060C0AC08200}" type="CATEGORYNAM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 dirty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7EDEF194-C366-4793-BECD-3BD639C3ED4D}" type="PERCENTAGE">
                      <a:rPr lang="en-US" baseline="0" dirty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 dirty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690682555355822"/>
                      <c:h val="4.991355447797490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0943-41F0-832A-956B00CE1AF0}"/>
                </c:ext>
              </c:extLst>
            </c:dLbl>
            <c:dLbl>
              <c:idx val="9"/>
              <c:layout>
                <c:manualLayout>
                  <c:x val="0.14748716191173444"/>
                  <c:y val="-9.046408290693691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CDB378D-3EDD-4363-B47B-C55D9DC1D7B4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AA9CA41-D14D-489B-B571-5DF7226EA0E8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8ECEEAEB-E3E9-40D1-B855-F5A13E99F8DA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65011969966775"/>
                      <c:h val="5.51639351634370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0943-41F0-832A-956B00CE1AF0}"/>
                </c:ext>
              </c:extLst>
            </c:dLbl>
            <c:dLbl>
              <c:idx val="10"/>
              <c:layout>
                <c:manualLayout>
                  <c:x val="0.27934616693813585"/>
                  <c:y val="-4.02628061482518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426B3C1-DEE4-4BE4-B29C-4A29CABA4E5C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59672C3-74B2-45EF-AC43-D1B083D6C33A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4BD76A5-8537-444D-A547-196B50DF0190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953275371828521"/>
                      <c:h val="4.489905108015343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0943-41F0-832A-956B00CE1AF0}"/>
                </c:ext>
              </c:extLst>
            </c:dLbl>
            <c:dLbl>
              <c:idx val="11"/>
              <c:layout>
                <c:manualLayout>
                  <c:x val="0.28231758811499036"/>
                  <c:y val="-0.1468242080670034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0FB8CB2-9130-414A-B740-FE60E18022F3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243EE7B-8413-47ED-9206-49D81588E8AA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CE55BA69-8308-4D5F-AF05-78FB91B30850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928026574803151"/>
                      <c:h val="4.796002422774076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0943-41F0-832A-956B00CE1AF0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Видатки!$A$1:$A$12</c:f>
              <c:strCache>
                <c:ptCount val="12"/>
                <c:pt idx="0">
                  <c:v>освіта </c:v>
                </c:pt>
                <c:pt idx="1">
                  <c:v>освітня субвенція</c:v>
                </c:pt>
                <c:pt idx="2">
                  <c:v>Держуправління</c:v>
                </c:pt>
                <c:pt idx="3">
                  <c:v>Жилово-комунальне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Утримання закладів охорони здоров'я (енергоносії)</c:v>
                </c:pt>
                <c:pt idx="7">
                  <c:v>соцзахист</c:v>
                </c:pt>
                <c:pt idx="8">
                  <c:v>зЗаходи та роботи з територіальної оборони</c:v>
                </c:pt>
                <c:pt idx="9">
                  <c:v>економічна діяльність</c:v>
                </c:pt>
                <c:pt idx="10">
                  <c:v>інше</c:v>
                </c:pt>
                <c:pt idx="11">
                  <c:v>Міжбюджетні трансферти</c:v>
                </c:pt>
              </c:strCache>
            </c:strRef>
          </c:cat>
          <c:val>
            <c:numRef>
              <c:f>Видатки!$B$1:$B$12</c:f>
              <c:numCache>
                <c:formatCode>#,##0.0</c:formatCode>
                <c:ptCount val="12"/>
                <c:pt idx="0">
                  <c:v>72501.7</c:v>
                </c:pt>
                <c:pt idx="1">
                  <c:v>71707.199999999997</c:v>
                </c:pt>
                <c:pt idx="2">
                  <c:v>39977.599999999999</c:v>
                </c:pt>
                <c:pt idx="3">
                  <c:v>35575.699999999997</c:v>
                </c:pt>
                <c:pt idx="4">
                  <c:v>22529.8</c:v>
                </c:pt>
                <c:pt idx="5">
                  <c:v>18400.8</c:v>
                </c:pt>
                <c:pt idx="6">
                  <c:v>11426</c:v>
                </c:pt>
                <c:pt idx="7">
                  <c:v>10065.1</c:v>
                </c:pt>
                <c:pt idx="8">
                  <c:v>7016</c:v>
                </c:pt>
                <c:pt idx="9">
                  <c:v>3770.2</c:v>
                </c:pt>
                <c:pt idx="10">
                  <c:v>3635.6</c:v>
                </c:pt>
                <c:pt idx="11">
                  <c:v>1224.4000000000001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Видатки!$B$1:$B$12</c15:f>
                <c15:dlblRangeCache>
                  <c:ptCount val="12"/>
                  <c:pt idx="0">
                    <c:v>72 501,7</c:v>
                  </c:pt>
                  <c:pt idx="1">
                    <c:v>71 707,2</c:v>
                  </c:pt>
                  <c:pt idx="2">
                    <c:v>39 977,6</c:v>
                  </c:pt>
                  <c:pt idx="3">
                    <c:v>35 575,7</c:v>
                  </c:pt>
                  <c:pt idx="4">
                    <c:v>22 529,8</c:v>
                  </c:pt>
                  <c:pt idx="5">
                    <c:v>18 400,8</c:v>
                  </c:pt>
                  <c:pt idx="6">
                    <c:v>11 426,0</c:v>
                  </c:pt>
                  <c:pt idx="7">
                    <c:v>10 065,1</c:v>
                  </c:pt>
                  <c:pt idx="8">
                    <c:v>7 016,0</c:v>
                  </c:pt>
                  <c:pt idx="9">
                    <c:v>3 770,2</c:v>
                  </c:pt>
                  <c:pt idx="10">
                    <c:v>3 635,6</c:v>
                  </c:pt>
                  <c:pt idx="11">
                    <c:v>1 224,4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0943-41F0-832A-956B00CE1AF0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СПЕЦІАЛЬНОГО ФОНДУ БЮДЖЕТУ ТРОСТЯНЕЦЬКОЇ МІСЬКОЇ ТЕРИТОРІАЛЬНОЇ ГРОМАДИ ЗА  2024</a:t>
            </a:r>
            <a:r>
              <a:rPr lang="ru-RU" baseline="0"/>
              <a:t> Рік</a:t>
            </a:r>
          </a:p>
          <a:p>
            <a:pPr>
              <a:defRPr/>
            </a:pPr>
            <a:r>
              <a:rPr lang="ru-RU" baseline="0"/>
              <a:t>(127 480,5 ТИС. ГРН)</a:t>
            </a:r>
            <a:endParaRPr lang="ru-RU"/>
          </a:p>
        </c:rich>
      </c:tx>
      <c:layout>
        <c:manualLayout>
          <c:xMode val="edge"/>
          <c:yMode val="edge"/>
          <c:x val="0.12551501442145616"/>
          <c:y val="6.46203444518770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745246775460949E-2"/>
          <c:y val="0.23817736028776237"/>
          <c:w val="0.81461069452134927"/>
          <c:h val="0.665959151580826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75E-4743-A9EA-D1EB9F4827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75E-4743-A9EA-D1EB9F482726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75E-4743-A9EA-D1EB9F482726}"/>
              </c:ext>
            </c:extLst>
          </c:dPt>
          <c:dLbls>
            <c:dLbl>
              <c:idx val="0"/>
              <c:layout>
                <c:manualLayout>
                  <c:x val="0.18003142425203977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1497"/>
                        <a:gd name="adj2" fmla="val 21458"/>
                        <a:gd name="adj3" fmla="val 105844"/>
                        <a:gd name="adj4" fmla="val 2402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711122454424497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75E-4743-A9EA-D1EB9F482726}"/>
                </c:ext>
              </c:extLst>
            </c:dLbl>
            <c:dLbl>
              <c:idx val="1"/>
              <c:layout>
                <c:manualLayout>
                  <c:x val="-7.8610152204953174E-4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244423"/>
                        <a:gd name="adj2" fmla="val 28776"/>
                        <a:gd name="adj3" fmla="val 238164"/>
                        <a:gd name="adj4" fmla="val 2830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0949314001224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75E-4743-A9EA-D1EB9F482726}"/>
                </c:ext>
              </c:extLst>
            </c:dLbl>
            <c:dLbl>
              <c:idx val="2"/>
              <c:layout>
                <c:manualLayout>
                  <c:x val="-3.2232700411937251E-2"/>
                  <c:y val="-2.1540114817292337E-3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57576"/>
                        <a:gd name="adj3" fmla="val -418336"/>
                        <a:gd name="adj4" fmla="val 5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51566650378016"/>
                      <c:h val="5.9357093719513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75E-4743-A9EA-D1EB9F48272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вид.заг.фонд!$A$45:$A$47</c:f>
              <c:strCache>
                <c:ptCount val="3"/>
                <c:pt idx="0">
                  <c:v>Плата за послуги бюджетних установ</c:v>
                </c:pt>
                <c:pt idx="1">
                  <c:v>Благодійна допомога (гранти та дарунки)</c:v>
                </c:pt>
                <c:pt idx="2">
                  <c:v>Бюджет розвитку</c:v>
                </c:pt>
              </c:strCache>
            </c:strRef>
          </c:cat>
          <c:val>
            <c:numRef>
              <c:f>вид.заг.фонд!$B$45:$B$47</c:f>
              <c:numCache>
                <c:formatCode>#,##0.0</c:formatCode>
                <c:ptCount val="3"/>
                <c:pt idx="0">
                  <c:v>2121.6</c:v>
                </c:pt>
                <c:pt idx="1">
                  <c:v>105015.4</c:v>
                </c:pt>
                <c:pt idx="2">
                  <c:v>20343.5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75E-4743-A9EA-D1EB9F48272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В РОЗРІЗІ КЛАСИФІКАЦІЇ ВИДАТКІВ за</a:t>
            </a:r>
          </a:p>
          <a:p>
            <a:pPr>
              <a:defRPr/>
            </a:pPr>
            <a:r>
              <a:rPr lang="ru-RU"/>
              <a:t>2024 рік  (з урахуванням трансфертів 425310,5 тис. гривень)</a:t>
            </a:r>
          </a:p>
        </c:rich>
      </c:tx>
      <c:layout>
        <c:manualLayout>
          <c:xMode val="edge"/>
          <c:yMode val="edge"/>
          <c:x val="0.11903295330011208"/>
          <c:y val="1.2248465566242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287806362122205E-2"/>
          <c:y val="0.17019683671913385"/>
          <c:w val="0.84618535649644977"/>
          <c:h val="0.7519405925735875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E8E-4A5B-8155-7EDE86FD24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E8E-4A5B-8155-7EDE86FD24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E8E-4A5B-8155-7EDE86FD24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3E8E-4A5B-8155-7EDE86FD24B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3E8E-4A5B-8155-7EDE86FD24B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3E8E-4A5B-8155-7EDE86FD24B9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3E8E-4A5B-8155-7EDE86FD24B9}"/>
                </c:ext>
              </c:extLst>
            </c:dLbl>
            <c:dLbl>
              <c:idx val="1"/>
              <c:layout>
                <c:manualLayout>
                  <c:x val="-3.5363457760314437E-2"/>
                  <c:y val="-0.17867429752606218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931608990919357"/>
                      <c:h val="6.085999656296669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E8E-4A5B-8155-7EDE86FD24B9}"/>
                </c:ext>
              </c:extLst>
            </c:dLbl>
            <c:dLbl>
              <c:idx val="2"/>
              <c:layout>
                <c:manualLayout>
                  <c:x val="4.5841519318926001E-2"/>
                  <c:y val="0.1344860303959607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28DC800-BE90-47C7-ACA4-20CF18AF96B0}" type="CATEGORYNAM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EC7CD9C-4C41-428D-A7D6-C4360910F66E}" type="VALU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[ЗНАЧЕННЯ]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B478518-BFE7-49A1-9E0D-8EF84171DA34}" type="PERCENTAG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 (оплата послуг, робіт, відряджуавльні, пальне та інші предмети і матеріали)</a:t>
                    </a:r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3E8E-4A5B-8155-7EDE86FD24B9}"/>
                </c:ext>
              </c:extLst>
            </c:dLbl>
            <c:dLbl>
              <c:idx val="3"/>
              <c:layout>
                <c:manualLayout>
                  <c:x val="-9.4302554027504912E-2"/>
                  <c:y val="2.3054748067878987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3E8E-4A5B-8155-7EDE86FD24B9}"/>
                </c:ext>
              </c:extLst>
            </c:dLbl>
            <c:dLbl>
              <c:idx val="4"/>
              <c:layout>
                <c:manualLayout>
                  <c:x val="4.3222003929273084E-2"/>
                  <c:y val="-3.650335110747506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3E8E-4A5B-8155-7EDE86FD24B9}"/>
                </c:ext>
              </c:extLst>
            </c:dLbl>
            <c:dLbl>
              <c:idx val="5"/>
              <c:layout>
                <c:manualLayout>
                  <c:x val="0.15586116568434841"/>
                  <c:y val="-1.7291061050909242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3E8E-4A5B-8155-7EDE86FD24B9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вид.заг.фонд!$A$87:$A$92</c:f>
              <c:strCache>
                <c:ptCount val="6"/>
                <c:pt idx="1">
                  <c:v>Оплата праці з нарахуваннями</c:v>
                </c:pt>
                <c:pt idx="2">
                  <c:v>Інші видатки</c:v>
                </c:pt>
                <c:pt idx="3">
                  <c:v>Оплата комунальних послуг і енергоносіїв</c:v>
                </c:pt>
                <c:pt idx="4">
                  <c:v>Видатки бюджету розвитку</c:v>
                </c:pt>
                <c:pt idx="5">
                  <c:v>Соціальне забезпечення</c:v>
                </c:pt>
              </c:strCache>
            </c:strRef>
          </c:cat>
          <c:val>
            <c:numRef>
              <c:f>вид.заг.фонд!$B$87:$B$92</c:f>
              <c:numCache>
                <c:formatCode>General</c:formatCode>
                <c:ptCount val="6"/>
                <c:pt idx="0">
                  <c:v>0</c:v>
                </c:pt>
                <c:pt idx="1">
                  <c:v>188361.7</c:v>
                </c:pt>
                <c:pt idx="2">
                  <c:v>178924.3</c:v>
                </c:pt>
                <c:pt idx="3">
                  <c:v>22018.9</c:v>
                </c:pt>
                <c:pt idx="4">
                  <c:v>20343.400000000001</c:v>
                </c:pt>
                <c:pt idx="5">
                  <c:v>8427.84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E8E-4A5B-8155-7EDE86FD24B9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фонду бюджету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534138430828627"/>
          <c:y val="1.111112645157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12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937384150020533E-3"/>
          <c:y val="0.20839775176342432"/>
          <c:w val="0.96601084254173109"/>
          <c:h val="0.6460802898242581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explosion val="7"/>
          <c:dPt>
            <c:idx val="0"/>
            <c:bubble3D val="0"/>
            <c:explosion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6C-4906-BFD5-B8468B4B65F7}"/>
              </c:ext>
            </c:extLst>
          </c:dPt>
          <c:dPt>
            <c:idx val="1"/>
            <c:bubble3D val="0"/>
            <c:explosion val="11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6C-4906-BFD5-B8468B4B65F7}"/>
              </c:ext>
            </c:extLst>
          </c:dPt>
          <c:dPt>
            <c:idx val="2"/>
            <c:bubble3D val="0"/>
            <c:explosion val="13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6C-4906-BFD5-B8468B4B65F7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6C-4906-BFD5-B8468B4B65F7}"/>
              </c:ext>
            </c:extLst>
          </c:dPt>
          <c:dPt>
            <c:idx val="4"/>
            <c:bubble3D val="0"/>
            <c:explosion val="1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6C-4906-BFD5-B8468B4B65F7}"/>
              </c:ext>
            </c:extLst>
          </c:dPt>
          <c:dPt>
            <c:idx val="5"/>
            <c:bubble3D val="0"/>
            <c:explosion val="5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6C-4906-BFD5-B8468B4B65F7}"/>
              </c:ext>
            </c:extLst>
          </c:dPt>
          <c:dPt>
            <c:idx val="6"/>
            <c:bubble3D val="0"/>
            <c:explosion val="3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6C-4906-BFD5-B8468B4B65F7}"/>
              </c:ext>
            </c:extLst>
          </c:dPt>
          <c:dLbls>
            <c:dLbl>
              <c:idx val="0"/>
              <c:layout>
                <c:manualLayout>
                  <c:x val="-6.7890108790779974E-2"/>
                  <c:y val="-0.126167470443901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ПДФО (61,4%)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 </a:t>
                    </a:r>
                    <a:fld id="{FA38F604-FF65-406C-A2DC-B95AAB755B1F}" type="VALUE">
                      <a:rPr lang="ru-RU" sz="13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300" dirty="0"/>
                      <a:t> </a:t>
                    </a:r>
                    <a:r>
                      <a:rPr lang="ru-RU" sz="13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3993945582516218"/>
                      <c:h val="9.628717894908331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66C-4906-BFD5-B8468B4B65F7}"/>
                </c:ext>
              </c:extLst>
            </c:dLbl>
            <c:dLbl>
              <c:idx val="1"/>
              <c:layout>
                <c:manualLayout>
                  <c:x val="3.7091191733727449E-2"/>
                  <c:y val="-1.645223619012652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Плата за землю (15,1%)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6BACF30E-1E52-44C9-B9D1-2EA910999B1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121601207637879"/>
                      <c:h val="7.768855765765890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6C-4906-BFD5-B8468B4B65F7}"/>
                </c:ext>
              </c:extLst>
            </c:dLbl>
            <c:dLbl>
              <c:idx val="2"/>
              <c:layout>
                <c:manualLayout>
                  <c:x val="-1.0157783081743503E-2"/>
                  <c:y val="-3.872644107905415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Єдиний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(12,4%)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1C7E5DC3-5569-40D4-AE77-BBB56DB775E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025713247737664"/>
                      <c:h val="8.955033887844970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6C-4906-BFD5-B8468B4B65F7}"/>
                </c:ext>
              </c:extLst>
            </c:dLbl>
            <c:dLbl>
              <c:idx val="3"/>
              <c:layout>
                <c:manualLayout>
                  <c:x val="-1.0566622307087905E-2"/>
                  <c:y val="-0.128876461581580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Акцизний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(6,2%) – </a:t>
                    </a:r>
                    <a:fld id="{D61FA5FF-7376-4636-A09D-525781EED17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575038748757067"/>
                      <c:h val="8.030956743121987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6C-4906-BFD5-B8468B4B65F7}"/>
                </c:ext>
              </c:extLst>
            </c:dLbl>
            <c:dLbl>
              <c:idx val="4"/>
              <c:layout>
                <c:manualLayout>
                  <c:x val="2.1715406576075246E-2"/>
                  <c:y val="-7.64702105892440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Рентна</a:t>
                    </a:r>
                    <a:r>
                      <a:rPr lang="ru-RU" sz="1200" dirty="0"/>
                      <a:t> плата (1,9%)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 - </a:t>
                    </a:r>
                    <a:fld id="{FB21661A-9D80-4A7C-9D20-4A6EA5AF730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458899131269968"/>
                      <c:h val="8.74600476873564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66C-4906-BFD5-B8468B4B65F7}"/>
                </c:ext>
              </c:extLst>
            </c:dLbl>
            <c:dLbl>
              <c:idx val="5"/>
              <c:layout>
                <c:manualLayout>
                  <c:x val="-1.1592840131440877E-2"/>
                  <c:y val="1.298244790494559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на </a:t>
                    </a:r>
                    <a:r>
                      <a:rPr lang="ru-RU" sz="1200" dirty="0" err="1"/>
                      <a:t>нерухоме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майно</a:t>
                    </a:r>
                    <a:r>
                      <a:rPr lang="ru-RU" sz="1200" dirty="0"/>
                      <a:t> (1,2%) - </a:t>
                    </a:r>
                    <a:fld id="{D2E945E5-7CF0-4BA6-8304-D7029B36DC91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90787771077135"/>
                      <c:h val="6.18780037581060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66C-4906-BFD5-B8468B4B65F7}"/>
                </c:ext>
              </c:extLst>
            </c:dLbl>
            <c:dLbl>
              <c:idx val="6"/>
              <c:layout>
                <c:manualLayout>
                  <c:x val="-1.7116582209475081E-2"/>
                  <c:y val="9.22974012185541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Інші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надходження</a:t>
                    </a:r>
                    <a:r>
                      <a:rPr lang="ru-RU" sz="1200" dirty="0"/>
                      <a:t> (1,8%)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CCC5949-9A05-402A-B7D3-BDD8E9F5D129}" type="VALUE">
                      <a:rPr lang="en-US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en-US" sz="1200" dirty="0"/>
                      <a:t> </a:t>
                    </a:r>
                    <a:r>
                      <a:rPr lang="en-US" sz="1200" dirty="0" err="1"/>
                      <a:t>тис.грн</a:t>
                    </a:r>
                    <a:r>
                      <a:rPr lang="en-US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1281522549898671"/>
                      <c:h val="8.4095700544386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D66C-4906-BFD5-B8468B4B65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Лист1!$A$13:$A$19</c:f>
              <c:strCache>
                <c:ptCount val="7"/>
                <c:pt idx="0">
                  <c:v>Податок з доходів фізичних осіб (61,4%)</c:v>
                </c:pt>
                <c:pt idx="1">
                  <c:v>Плата за землю (15,1%)</c:v>
                </c:pt>
                <c:pt idx="2">
                  <c:v>Єдиний податок (12,4%)</c:v>
                </c:pt>
                <c:pt idx="3">
                  <c:v>Акцизний податок (6,2%)</c:v>
                </c:pt>
                <c:pt idx="4">
                  <c:v>Рентна плата (1,9%)</c:v>
                </c:pt>
                <c:pt idx="5">
                  <c:v>Податок на нерухоме майно (1,2%)</c:v>
                </c:pt>
                <c:pt idx="6">
                  <c:v>Інші надходження (1,8%)</c:v>
                </c:pt>
              </c:strCache>
            </c:strRef>
          </c:cat>
          <c:val>
            <c:numRef>
              <c:f>Лист1!$B$13:$B$19</c:f>
              <c:numCache>
                <c:formatCode>General</c:formatCode>
                <c:ptCount val="7"/>
                <c:pt idx="0" formatCode="0.0">
                  <c:v>146680.19</c:v>
                </c:pt>
                <c:pt idx="1">
                  <c:v>36011.629999999997</c:v>
                </c:pt>
                <c:pt idx="2">
                  <c:v>29493.33</c:v>
                </c:pt>
                <c:pt idx="3">
                  <c:v>14817.47</c:v>
                </c:pt>
                <c:pt idx="4" formatCode="0.0">
                  <c:v>4635.75</c:v>
                </c:pt>
                <c:pt idx="5">
                  <c:v>2855.78</c:v>
                </c:pt>
                <c:pt idx="6" formatCode="0.0">
                  <c:v>4220.5100000000093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6C-4906-BFD5-B8468B4B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ПДФО за </a:t>
            </a:r>
            <a:r>
              <a:rPr lang="ru-RU" sz="2800" b="1" dirty="0" err="1"/>
              <a:t>січень-грудень</a:t>
            </a:r>
            <a:r>
              <a:rPr lang="ru-RU" sz="2800" b="1" dirty="0"/>
              <a:t> 2024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8342935295694185E-2"/>
          <c:y val="0.1183205694961338"/>
          <c:w val="0.91878443523407616"/>
          <c:h val="0.814391390873017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DE-4FC9-9582-28F363BC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DE-4FC9-9582-28F363BC87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Аркуш1!$A$3:$B$3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Аркуш1!$A$4:$B$4</c:f>
              <c:numCache>
                <c:formatCode>#,##0.00</c:formatCode>
                <c:ptCount val="2"/>
                <c:pt idx="0">
                  <c:v>138775.20000000001</c:v>
                </c:pt>
                <c:pt idx="1">
                  <c:v>146680.20000000001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FC9-9582-28F363BC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14352"/>
        <c:axId val="796462992"/>
      </c:barChart>
      <c:catAx>
        <c:axId val="8007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6462992"/>
        <c:crosses val="autoZero"/>
        <c:auto val="1"/>
        <c:lblAlgn val="ctr"/>
        <c:lblOffset val="100"/>
        <c:noMultiLvlLbl val="0"/>
      </c:catAx>
      <c:valAx>
        <c:axId val="796462992"/>
        <c:scaling>
          <c:orientation val="minMax"/>
          <c:min val="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14352"/>
        <c:crosses val="autoZero"/>
        <c:crossBetween val="between"/>
        <c:minorUnit val="5000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/>
              <a:t>Надходження податку на доходи фізичних осіб, що сплачується із доходів у вигляді заробітної плати </a:t>
            </a:r>
          </a:p>
          <a:p>
            <a:pPr>
              <a:defRPr sz="1600" b="1"/>
            </a:pPr>
            <a:r>
              <a:rPr lang="uk-UA" sz="1600" b="1" dirty="0"/>
              <a:t>за січень-грудень 2024 року </a:t>
            </a:r>
            <a:endParaRPr lang="ru-RU" sz="1600" b="1" dirty="0"/>
          </a:p>
        </c:rich>
      </c:tx>
      <c:layout>
        <c:manualLayout>
          <c:xMode val="edge"/>
          <c:yMode val="edge"/>
          <c:x val="0.13506933508311461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083095472440944"/>
          <c:y val="0.179027850685331"/>
          <c:w val="0.86486351706036746"/>
          <c:h val="0.721906095071449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700">
              <a:noFill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E045-4D24-ACD6-E164F3513B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E045-4D24-ACD6-E164F3513B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Аркуш1!$A$39:$B$39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Аркуш1!$A$40:$B$40</c:f>
              <c:numCache>
                <c:formatCode>#,##0.00</c:formatCode>
                <c:ptCount val="2"/>
                <c:pt idx="0">
                  <c:v>111635.2</c:v>
                </c:pt>
                <c:pt idx="1">
                  <c:v>131706.5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45-4D24-ACD6-E164F3513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3677887"/>
        <c:axId val="1109959071"/>
      </c:barChart>
      <c:catAx>
        <c:axId val="793677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9959071"/>
        <c:crosses val="autoZero"/>
        <c:auto val="1"/>
        <c:lblAlgn val="ctr"/>
        <c:lblOffset val="100"/>
        <c:noMultiLvlLbl val="0"/>
      </c:catAx>
      <c:valAx>
        <c:axId val="1109959071"/>
        <c:scaling>
          <c:orientation val="minMax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softEdge rad="165100"/>
            </a:effectLst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3677887"/>
        <c:crosses val="autoZero"/>
        <c:crossBetween val="between"/>
        <c:minorUnit val="1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доходи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15701893460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7D-4570-9A37-D6C6C099379A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7D-4570-9A37-D6C6C099379A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7D-4570-9A37-D6C6C099379A}"/>
                </c:ext>
              </c:extLst>
            </c:dLbl>
            <c:dLbl>
              <c:idx val="2"/>
              <c:layout>
                <c:manualLayout>
                  <c:x val="-9.8479065493465093E-3"/>
                  <c:y val="-9.83223502238935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B7D-4570-9A37-D6C6C099379A}"/>
                </c:ext>
              </c:extLst>
            </c:dLbl>
            <c:dLbl>
              <c:idx val="3"/>
              <c:layout>
                <c:manualLayout>
                  <c:x val="-1.4711087642504431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0F-4E48-96CF-F30D22B359CA}"/>
                </c:ext>
              </c:extLst>
            </c:dLbl>
            <c:dLbl>
              <c:idx val="4"/>
              <c:layout>
                <c:manualLayout>
                  <c:x val="-1.1558711719110718E-2"/>
                  <c:y val="-1.9662921783219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4E-435E-8ED3-EC612C9532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24519.1</c:v>
                </c:pt>
                <c:pt idx="1">
                  <c:v>8204.2999999999993</c:v>
                </c:pt>
                <c:pt idx="2">
                  <c:v>6113.9</c:v>
                </c:pt>
                <c:pt idx="3">
                  <c:v>19256.2</c:v>
                </c:pt>
                <c:pt idx="4">
                  <c:v>26694.2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7D-4570-9A37-D6C6C099379A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A6-40C3-9264-C800B122F7DC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A6-40C3-9264-C800B122F7DC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AA6-40C3-9264-C800B122F7DC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A6-40C3-9264-C800B122F7DC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A6-40C3-9264-C800B122F7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ПАТ "Монделіс Україна"</c:v>
                </c:pt>
                <c:pt idx="1">
                  <c:v>ТОВ "Якобз ДАУ Егбертс Україна"</c:v>
                </c:pt>
                <c:pt idx="2">
                  <c:v>Філія Тростянецьке лісове ГДСГП</c:v>
                </c:pt>
                <c:pt idx="3">
                  <c:v>АТ "Українська залізниця"</c:v>
                </c:pt>
                <c:pt idx="4">
                  <c:v>Бюджетні установи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27292.1</c:v>
                </c:pt>
                <c:pt idx="1">
                  <c:v>9037.2999999999993</c:v>
                </c:pt>
                <c:pt idx="2">
                  <c:v>6897.9</c:v>
                </c:pt>
                <c:pt idx="3">
                  <c:v>22259.200000000001</c:v>
                </c:pt>
                <c:pt idx="4">
                  <c:v>25332.3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7D-4570-9A37-D6C6C0993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b="1" i="0" u="none" strike="noStrike" baseline="0" dirty="0">
                <a:effectLst/>
              </a:rPr>
              <a:t>на доходи фізичних осіб, що сплачується із доходів платника податку інших ніж заробітна плата, в тому числі за паї </a:t>
            </a:r>
            <a:r>
              <a:rPr lang="ru-RU" sz="1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2024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18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18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0203959549638833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446994414027126"/>
          <c:w val="0.91820639829447526"/>
          <c:h val="0.638848638389114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FF-4E2D-A0A5-BAD3E10C1E39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FF-4E2D-A0A5-BAD3E10C1E39}"/>
                </c:ext>
              </c:extLst>
            </c:dLbl>
            <c:dLbl>
              <c:idx val="1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FF-4E2D-A0A5-BAD3E10C1E3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Лист1!$B$24:$B$28</c:f>
              <c:numCache>
                <c:formatCode>#,##0.0</c:formatCode>
                <c:ptCount val="5"/>
                <c:pt idx="0">
                  <c:v>10019.799999999999</c:v>
                </c:pt>
                <c:pt idx="1">
                  <c:v>3732.4</c:v>
                </c:pt>
                <c:pt idx="2">
                  <c:v>1743.2</c:v>
                </c:pt>
                <c:pt idx="3">
                  <c:v>326.39999999999998</c:v>
                </c:pt>
                <c:pt idx="4">
                  <c:v>283.2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FF-4E2D-A0A5-BAD3E10C1E39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26955494905E-2"/>
                  <c:y val="-3.93258435664390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FF-4E2D-A0A5-BAD3E10C1E39}"/>
                </c:ext>
              </c:extLst>
            </c:dLbl>
            <c:dLbl>
              <c:idx val="1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FF-4E2D-A0A5-BAD3E10C1E39}"/>
                </c:ext>
              </c:extLst>
            </c:dLbl>
            <c:dLbl>
              <c:idx val="2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9FF-4E2D-A0A5-BAD3E10C1E39}"/>
                </c:ext>
              </c:extLst>
            </c:dLbl>
            <c:dLbl>
              <c:idx val="3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9FF-4E2D-A0A5-BAD3E10C1E39}"/>
                </c:ext>
              </c:extLst>
            </c:dLbl>
            <c:dLbl>
              <c:idx val="4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9FF-4E2D-A0A5-BAD3E10C1E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Лист1!$A$24:$A$28</c:f>
              <c:strCache>
                <c:ptCount val="5"/>
                <c:pt idx="0">
                  <c:v>ВСЬОГО</c:v>
                </c:pt>
                <c:pt idx="1">
                  <c:v>ТОВ АФ "Семереньки"</c:v>
                </c:pt>
                <c:pt idx="2">
                  <c:v>ТОВ "Райз-Північ"</c:v>
                </c:pt>
                <c:pt idx="3">
                  <c:v>ТОВ "Пролісок"</c:v>
                </c:pt>
                <c:pt idx="4">
                  <c:v>ТОВ АФ "Слівкін"</c:v>
                </c:pt>
              </c:strCache>
            </c:strRef>
          </c:cat>
          <c:val>
            <c:numRef>
              <c:f>Лист1!$C$24:$C$28</c:f>
              <c:numCache>
                <c:formatCode>#,##0.0</c:formatCode>
                <c:ptCount val="5"/>
                <c:pt idx="0">
                  <c:v>11280.3</c:v>
                </c:pt>
                <c:pt idx="1">
                  <c:v>4084</c:v>
                </c:pt>
                <c:pt idx="2">
                  <c:v>2546.6</c:v>
                </c:pt>
                <c:pt idx="3">
                  <c:v>485.1</c:v>
                </c:pt>
                <c:pt idx="4">
                  <c:v>332.2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9FF-4E2D-A0A5-BAD3E10C1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плати за землю за </a:t>
            </a:r>
            <a:r>
              <a:rPr lang="ru-RU" sz="2400" b="1" dirty="0" err="1"/>
              <a:t>січень-грудень</a:t>
            </a:r>
            <a:r>
              <a:rPr lang="ru-RU" sz="2400" b="1" dirty="0"/>
              <a:t> 2024 року</a:t>
            </a:r>
          </a:p>
        </c:rich>
      </c:tx>
      <c:layout>
        <c:manualLayout>
          <c:xMode val="edge"/>
          <c:yMode val="edge"/>
          <c:x val="0.14764679974634085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165495312339832"/>
          <c:y val="0.11055991039242297"/>
          <c:w val="0.79247590296291759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C2-4C11-B819-D34BA6E39C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C2-4C11-B819-D34BA6E39C0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C2-4C11-B819-D34BA6E39C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Аркуш1!$A$18:$C$18</c:f>
              <c:strCache>
                <c:ptCount val="2"/>
                <c:pt idx="0">
                  <c:v>2023 рік</c:v>
                </c:pt>
                <c:pt idx="1">
                  <c:v>2024 рік</c:v>
                </c:pt>
              </c:strCache>
            </c:strRef>
          </c:cat>
          <c:val>
            <c:numRef>
              <c:f>Аркуш1!$A$19:$C$19</c:f>
              <c:numCache>
                <c:formatCode>#,##0.00</c:formatCode>
                <c:ptCount val="3"/>
                <c:pt idx="0">
                  <c:v>32900.400000000001</c:v>
                </c:pt>
                <c:pt idx="1">
                  <c:v>36011.599999999999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C2-4C11-B819-D34BA6E39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  <c:majorUnit val="5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землю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9.1609552588019824E-2"/>
          <c:w val="0.91820639829447526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Лист1!$B$24:$B$27</c:f>
              <c:numCache>
                <c:formatCode>#,##0.00</c:formatCode>
                <c:ptCount val="4"/>
                <c:pt idx="0">
                  <c:v>4382.2</c:v>
                </c:pt>
                <c:pt idx="1">
                  <c:v>23916.6</c:v>
                </c:pt>
                <c:pt idx="2">
                  <c:v>398.5</c:v>
                </c:pt>
                <c:pt idx="3">
                  <c:v>4203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38-449A-A96C-67DC02E7D100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38-449A-A96C-67DC02E7D100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38-449A-A96C-67DC02E7D100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Лист1!$C$24:$C$27</c:f>
              <c:numCache>
                <c:formatCode>#,##0.00</c:formatCode>
                <c:ptCount val="4"/>
                <c:pt idx="0">
                  <c:v>9459</c:v>
                </c:pt>
                <c:pt idx="1">
                  <c:v>21704</c:v>
                </c:pt>
                <c:pt idx="2">
                  <c:v>544.70000000000005</c:v>
                </c:pt>
                <c:pt idx="3">
                  <c:v>4303.8999999999996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38-449A-A96C-67DC02E7D100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838-449A-A96C-67DC02E7D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</a:t>
            </a:r>
            <a:r>
              <a:rPr lang="ru-RU" sz="2400" b="1" dirty="0" err="1"/>
              <a:t>єдиного</a:t>
            </a:r>
            <a:r>
              <a:rPr lang="ru-RU" sz="2400" b="1" dirty="0"/>
              <a:t> </a:t>
            </a:r>
            <a:r>
              <a:rPr lang="ru-RU" sz="2400" b="1" dirty="0" err="1"/>
              <a:t>податку</a:t>
            </a:r>
            <a:r>
              <a:rPr lang="ru-RU" sz="2400" b="1" dirty="0"/>
              <a:t> за </a:t>
            </a:r>
            <a:r>
              <a:rPr lang="ru-RU" sz="2400" b="1" dirty="0" err="1"/>
              <a:t>січень-грудень</a:t>
            </a:r>
            <a:r>
              <a:rPr lang="ru-RU" sz="2400" b="1" dirty="0"/>
              <a:t> </a:t>
            </a:r>
            <a:r>
              <a:rPr lang="ru-RU" sz="2400" b="1" dirty="0" err="1"/>
              <a:t>місяці</a:t>
            </a:r>
            <a:r>
              <a:rPr lang="ru-RU" sz="2400" b="1" dirty="0"/>
              <a:t> 2024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762334518880414E-2"/>
          <c:y val="0.11913764308452721"/>
          <c:w val="0.91505405952380758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2023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Лист1!$B$24:$B$26</c:f>
              <c:numCache>
                <c:formatCode>#,##0.00</c:formatCode>
                <c:ptCount val="3"/>
                <c:pt idx="0">
                  <c:v>1905.3</c:v>
                </c:pt>
                <c:pt idx="1">
                  <c:v>14419</c:v>
                </c:pt>
                <c:pt idx="2">
                  <c:v>7360.2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5-45BD-92FF-F208113D04F9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15-45BD-92FF-F208113D04F9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15-45BD-92FF-F208113D04F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Лист1!$C$24:$C$26</c:f>
              <c:numCache>
                <c:formatCode>#,##0.00</c:formatCode>
                <c:ptCount val="3"/>
                <c:pt idx="0">
                  <c:v>2151.1</c:v>
                </c:pt>
                <c:pt idx="1">
                  <c:v>19830.3</c:v>
                </c:pt>
                <c:pt idx="2">
                  <c:v>7511.9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5-45BD-92FF-F208113D04F9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15-45BD-92FF-F208113D0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0.42011</cdr:x>
      <cdr:y>0.39766</cdr:y>
    </cdr:from>
    <cdr:to>
      <cdr:x>0.63609</cdr:x>
      <cdr:y>0.6002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50B0F076-23CF-4F2A-9654-9596C2CE63D0}"/>
            </a:ext>
          </a:extLst>
        </cdr:cNvPr>
        <cdr:cNvSpPr/>
      </cdr:nvSpPr>
      <cdr:spPr>
        <a:xfrm xmlns:a="http://schemas.openxmlformats.org/drawingml/2006/main" rot="19437114">
          <a:off x="5026331" y="2667845"/>
          <a:ext cx="2583992" cy="135881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+ 24 310,4 тис. гривень     </a:t>
          </a:r>
        </a:p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(+11,3%)</a:t>
          </a:r>
          <a:endParaRPr lang="ru-RU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0.42435</cdr:x>
      <cdr:y>0.27044</cdr:y>
    </cdr:from>
    <cdr:to>
      <cdr:x>0.65116</cdr:x>
      <cdr:y>0.49111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E457F0D2-4F72-4CBF-BF07-FC00C16B56BF}"/>
            </a:ext>
          </a:extLst>
        </cdr:cNvPr>
        <cdr:cNvSpPr/>
      </cdr:nvSpPr>
      <cdr:spPr>
        <a:xfrm xmlns:a="http://schemas.openxmlformats.org/drawingml/2006/main" rot="14780296">
          <a:off x="5681512" y="1021358"/>
          <a:ext cx="1369984" cy="268522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+7 905,0 тис. гривень    </a:t>
          </a:r>
        </a:p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(+5,7%)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0.43278</cdr:x>
      <cdr:y>0.35907</cdr:y>
    </cdr:from>
    <cdr:to>
      <cdr:x>0.64466</cdr:x>
      <cdr:y>0.51932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227E24A9-CD0F-42D3-AACF-9F0F9C2EE861}"/>
            </a:ext>
          </a:extLst>
        </cdr:cNvPr>
        <cdr:cNvSpPr/>
      </cdr:nvSpPr>
      <cdr:spPr>
        <a:xfrm xmlns:a="http://schemas.openxmlformats.org/drawingml/2006/main" rot="19095758">
          <a:off x="5276485" y="2462509"/>
          <a:ext cx="2583186" cy="109897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5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+20 071,3 тис. гривень (18,0%)</a:t>
          </a:r>
          <a:endParaRPr lang="ru-RU" sz="145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0.35698</cdr:x>
      <cdr:y>0.35246</cdr:y>
    </cdr:from>
    <cdr:to>
      <cdr:x>0.53588</cdr:x>
      <cdr:y>0.5472</cdr:y>
    </cdr:to>
    <cdr:sp macro="" textlink="">
      <cdr:nvSpPr>
        <cdr:cNvPr id="2" name="Стрілка: униз 1">
          <a:extLst xmlns:a="http://schemas.openxmlformats.org/drawingml/2006/main">
            <a:ext uri="{FF2B5EF4-FFF2-40B4-BE49-F238E27FC236}">
              <a16:creationId xmlns:a16="http://schemas.microsoft.com/office/drawing/2014/main" id="{A6E9DC7E-A40C-41B0-B3FB-9AEEEA1700C1}"/>
            </a:ext>
          </a:extLst>
        </cdr:cNvPr>
        <cdr:cNvSpPr/>
      </cdr:nvSpPr>
      <cdr:spPr>
        <a:xfrm xmlns:a="http://schemas.openxmlformats.org/drawingml/2006/main" rot="14147089">
          <a:off x="4727281" y="1911889"/>
          <a:ext cx="1293868" cy="2153635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+ 3 111,3 тис. гривень         (+9,5%)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0.40696</cdr:x>
      <cdr:y>0.30007</cdr:y>
    </cdr:from>
    <cdr:to>
      <cdr:x>0.62572</cdr:x>
      <cdr:y>0.55196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198803">
          <a:off x="5341073" y="1518442"/>
          <a:ext cx="1671502" cy="261694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+ 5 371,5 тис. гривень (+56,9%)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0.42966</cdr:x>
      <cdr:y>0.34514</cdr:y>
    </cdr:from>
    <cdr:to>
      <cdr:x>0.64439</cdr:x>
      <cdr:y>0.53484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01880">
          <a:off x="5794907" y="1635258"/>
          <a:ext cx="1258754" cy="256877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+ 2 509,9 тис. гривень          (+51,3%)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0.40215</cdr:x>
      <cdr:y>0.34063</cdr:y>
    </cdr:from>
    <cdr:to>
      <cdr:x>0.61756</cdr:x>
      <cdr:y>0.52206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11174">
          <a:off x="5497274" y="1573833"/>
          <a:ext cx="1203949" cy="257689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+ 2 861,5 тис. гривень (+62,9%)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0.039</cdr:x>
      <cdr:y>0.91002</cdr:y>
    </cdr:from>
    <cdr:to>
      <cdr:x>0.0878</cdr:x>
      <cdr:y>0.9678</cdr:y>
    </cdr:to>
    <cdr:sp macro="" textlink="">
      <cdr:nvSpPr>
        <cdr:cNvPr id="2" name="Блок-схема: вузол 2">
          <a:extLst xmlns:a="http://schemas.openxmlformats.org/drawingml/2006/main">
            <a:ext uri="{FF2B5EF4-FFF2-40B4-BE49-F238E27FC236}">
              <a16:creationId xmlns:a16="http://schemas.microsoft.com/office/drawing/2014/main" id="{BEC73D54-15D5-4844-BACB-BC85B7B9E3CC}"/>
            </a:ext>
          </a:extLst>
        </cdr:cNvPr>
        <cdr:cNvSpPr/>
      </cdr:nvSpPr>
      <cdr:spPr>
        <a:xfrm xmlns:a="http://schemas.openxmlformats.org/drawingml/2006/main">
          <a:off x="325769" y="5114083"/>
          <a:ext cx="407656" cy="324694"/>
        </a:xfrm>
        <a:prstGeom xmlns:a="http://schemas.openxmlformats.org/drawingml/2006/main" prst="flowChartConnector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0.04105</cdr:x>
      <cdr:y>0.82274</cdr:y>
    </cdr:from>
    <cdr:to>
      <cdr:x>0.08727</cdr:x>
      <cdr:y>0.88475</cdr:y>
    </cdr:to>
    <cdr:sp macro="" textlink="">
      <cdr:nvSpPr>
        <cdr:cNvPr id="3" name="Блок-схема: вузол 5">
          <a:extLst xmlns:a="http://schemas.openxmlformats.org/drawingml/2006/main">
            <a:ext uri="{FF2B5EF4-FFF2-40B4-BE49-F238E27FC236}">
              <a16:creationId xmlns:a16="http://schemas.microsoft.com/office/drawing/2014/main" id="{7616F10A-29A9-47F9-BC6A-54F420E446DF}"/>
            </a:ext>
          </a:extLst>
        </cdr:cNvPr>
        <cdr:cNvSpPr/>
      </cdr:nvSpPr>
      <cdr:spPr>
        <a:xfrm xmlns:a="http://schemas.openxmlformats.org/drawingml/2006/main">
          <a:off x="342935" y="4623573"/>
          <a:ext cx="386050" cy="348479"/>
        </a:xfrm>
        <a:prstGeom xmlns:a="http://schemas.openxmlformats.org/drawingml/2006/main" prst="flowChartConnector">
          <a:avLst/>
        </a:prstGeom>
        <a:solidFill xmlns:a="http://schemas.openxmlformats.org/drawingml/2006/main">
          <a:schemeClr val="accent4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0.09708</cdr:x>
      <cdr:y>0.83096</cdr:y>
    </cdr:from>
    <cdr:to>
      <cdr:x>0.54923</cdr:x>
      <cdr:y>0.87748</cdr:y>
    </cdr:to>
    <cdr:pic>
      <cdr:nvPicPr>
        <cdr:cNvPr id="10" name="chart">
          <a:extLst xmlns:a="http://schemas.openxmlformats.org/drawingml/2006/main">
            <a:ext uri="{FF2B5EF4-FFF2-40B4-BE49-F238E27FC236}">
              <a16:creationId xmlns:a16="http://schemas.microsoft.com/office/drawing/2014/main" id="{8B9F6B95-CADA-4BA5-8D1E-AD59A3D0AB5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90575" y="5010150"/>
          <a:ext cx="3682303" cy="28044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0.11111</cdr:x>
      <cdr:y>0.90995</cdr:y>
    </cdr:from>
    <cdr:to>
      <cdr:x>0.42253</cdr:x>
      <cdr:y>0.95646</cdr:y>
    </cdr:to>
    <cdr:pic>
      <cdr:nvPicPr>
        <cdr:cNvPr id="12" name="chart">
          <a:extLst xmlns:a="http://schemas.openxmlformats.org/drawingml/2006/main">
            <a:ext uri="{FF2B5EF4-FFF2-40B4-BE49-F238E27FC236}">
              <a16:creationId xmlns:a16="http://schemas.microsoft.com/office/drawing/2014/main" id="{D155F307-C86A-408A-8E37-16F72B78AF2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904875" y="5486400"/>
          <a:ext cx="2536156" cy="28044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F352C-80EF-4E4B-BE07-456222004901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51FB-9029-424F-8336-0D0BC17061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9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37AE7-F0D9-4982-896F-C0C3A10E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821B772-1011-43CF-9B8F-21E8FF63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4927E5-6E6F-48C1-8AF6-2A0E578B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E360F0-AD1F-44A5-B197-8884D345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821717-F941-46D4-9191-78D370F1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6DB1B-D6AC-41C9-8A11-DBA9DF69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C67D303-4E77-4395-A02B-67BB2E8BD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598472C-1F13-47F7-850A-B1942F5A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DE21BE-8CCF-4A86-B68B-59079F3F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398A2D-A767-4855-B38B-AB763530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3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2D1163B-F584-4F18-B19C-AF4EC1648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9D30D1-CD39-453F-99D5-6AC4FE19C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6DD6A2-07E1-4C9A-A57B-72B20C1C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43B5CC-1E07-436B-A943-CBCA11D5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3EE984-2C06-4602-9CFC-B0BFE453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6D03E-CF92-4486-864D-EBF8FE3D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A25DA0-A89E-4C7B-94EA-2E566B5A3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8ECC02D-8A69-478C-9B60-F5E5987D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55727D-0C92-4CFD-AAD0-DC9D582D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178AB1-C3F3-449F-B738-0436CC71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53D9-B87D-4AC1-B06E-E82132AA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8E9283-30DA-4664-9F73-D1C786B76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2D50F-F5FE-4617-A8B6-85F6DA813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A25021-51D9-4EB5-B76C-EC124091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56E04B-AA74-46AB-A6CE-B6D1AEC1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2C822-047B-4EC1-A3D7-13D03E5C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D63CF3-934E-4928-8B0B-1B09962EE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164E24D-E5F5-47B1-9FB7-B99C7535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E4C28A0-3EAB-45AB-B8FF-B1738FA3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A8B169-91E7-48D2-8B74-C04B84A5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23B12-BB54-466B-9577-F8ADB29BA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F88D-43D3-44B8-8229-457DCEC9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74D157-418B-4E4E-8250-DFEDBFC8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81F63B-8535-4F61-9284-90B8F8DC7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541917B-6024-48D8-89D4-1B265A239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0047555-991C-47DE-991E-11920ABDE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8B2B23F-2B98-4186-AC1F-C2B9A689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8985FDC-66E7-4D94-95ED-37337AE6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327D6C7-3AF4-4BD7-86CF-FB196B20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6C5DD-AD4A-4A53-8F65-8CE9045F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1B31A8-0E72-487B-B32F-9F9F633E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C0381EF-1D77-43D4-84CD-4C263129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6122340-3E79-40AB-8768-3FCA55BB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F2FFEC4-88B5-48F0-B230-844DD514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2454FC1-F269-413E-B6C3-7668CB55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16FB93F-30DD-40C9-9D88-2B01B4C5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1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7E74-C202-49CD-9D55-EDAE53EF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0B82FE-07F6-4E75-A908-C8CF01D03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2C3E1CB-A74D-4D9F-947F-79E98C3D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5A289B-0640-4E0F-A6DB-AA21B21F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613A577-0F0A-43E1-BE9D-BF2F68AC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4D7406-0A91-4BDB-A316-FD07A01C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A2586-2DAC-458C-BCF5-4055D0FE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757D0DC-E410-4D6C-9C01-144E475D7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C09379-F9F7-405B-B3EE-22E99CB1A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8EC7BE-ACCE-4836-8993-756EEE4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8ACCE9-A1FF-4971-84A0-23005FCF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9BC245-9E3B-4C93-B624-3AFA33B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A263755-00B8-41DE-8234-A9B72AE9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736ABC5-D6F7-4507-A056-F4163AC5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B56E61-1E05-4C89-9C27-1CAE6A10A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2B9E-593A-472C-BEEE-2601405DCF57}" type="datetimeFigureOut">
              <a:rPr lang="ru-RU" smtClean="0"/>
              <a:t>12.02.2025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362CFB-DB49-4F60-8F09-1E4ADE21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79D099-6FBF-4AF0-81B9-F56DC9D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17578D2-69DA-44AF-8DA6-46D9AA8C8260}"/>
              </a:ext>
            </a:extLst>
          </p:cNvPr>
          <p:cNvSpPr/>
          <p:nvPr/>
        </p:nvSpPr>
        <p:spPr>
          <a:xfrm>
            <a:off x="269507" y="875900"/>
            <a:ext cx="11696070" cy="3913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</a:p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січень-грудень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2024 року</a:t>
            </a:r>
          </a:p>
        </p:txBody>
      </p:sp>
    </p:spTree>
    <p:extLst>
      <p:ext uri="{BB962C8B-B14F-4D97-AF65-F5344CB8AC3E}">
        <p14:creationId xmlns:p14="http://schemas.microsoft.com/office/powerpoint/2010/main" val="403090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D6B7D6D8-0BDA-401D-A4CE-08E864D73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239188"/>
              </p:ext>
            </p:extLst>
          </p:nvPr>
        </p:nvGraphicFramePr>
        <p:xfrm>
          <a:off x="105878" y="199571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9684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E8C158D0-F42C-47EB-9F20-0EFF4431A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229832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7697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7A17DDFD-3AD5-40E3-89E9-142D07D7A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15934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406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9302D539-B46F-43F8-8865-345454CA0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886433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232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48D78DD2-E46D-4FA1-9EDF-CF1203B68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486318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B7FF306-2D78-4ED3-A17F-DB67A67BAC9A}"/>
              </a:ext>
            </a:extLst>
          </p:cNvPr>
          <p:cNvSpPr/>
          <p:nvPr/>
        </p:nvSpPr>
        <p:spPr>
          <a:xfrm rot="19845089">
            <a:off x="5049031" y="1573652"/>
            <a:ext cx="2508433" cy="132935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+ 579,3 тис. гривень </a:t>
            </a:r>
          </a:p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(+3%)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3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2">
            <a:extLst>
              <a:ext uri="{FF2B5EF4-FFF2-40B4-BE49-F238E27FC236}">
                <a16:creationId xmlns:a16="http://schemas.microsoft.com/office/drawing/2014/main" id="{C9BF8A7E-6EF2-47A2-A366-D4D342DFF9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098074"/>
              </p:ext>
            </p:extLst>
          </p:nvPr>
        </p:nvGraphicFramePr>
        <p:xfrm>
          <a:off x="612396" y="201336"/>
          <a:ext cx="10964411" cy="6118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833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8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590308"/>
              </p:ext>
            </p:extLst>
          </p:nvPr>
        </p:nvGraphicFramePr>
        <p:xfrm>
          <a:off x="1715589" y="414336"/>
          <a:ext cx="8452349" cy="6029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57856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8358748"/>
              </p:ext>
            </p:extLst>
          </p:nvPr>
        </p:nvGraphicFramePr>
        <p:xfrm>
          <a:off x="1652587" y="538162"/>
          <a:ext cx="8886825" cy="5781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9331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35EE6200-5A74-4B36-8D89-30B9F753110B}"/>
              </a:ext>
            </a:extLst>
          </p:cNvPr>
          <p:cNvGraphicFramePr>
            <a:graphicFrameLocks/>
          </p:cNvGraphicFramePr>
          <p:nvPr/>
        </p:nvGraphicFramePr>
        <p:xfrm>
          <a:off x="2057399" y="347662"/>
          <a:ext cx="8077201" cy="6162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3164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>
            <a:graphicFrameLocks/>
          </p:cNvGraphicFramePr>
          <p:nvPr/>
        </p:nvGraphicFramePr>
        <p:xfrm>
          <a:off x="1247775" y="-47626"/>
          <a:ext cx="9696450" cy="6953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2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D242CDE2-93CB-4A1C-ABD8-EAB371E7A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3494167"/>
              </p:ext>
            </p:extLst>
          </p:nvPr>
        </p:nvGraphicFramePr>
        <p:xfrm>
          <a:off x="115503" y="77001"/>
          <a:ext cx="11964201" cy="670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97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28F2EB2C-646A-4355-86CB-D46B550A34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433207"/>
              </p:ext>
            </p:extLst>
          </p:nvPr>
        </p:nvGraphicFramePr>
        <p:xfrm>
          <a:off x="0" y="0"/>
          <a:ext cx="11954577" cy="724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799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15977630-6E77-4D89-8433-4B7333BC8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0268323"/>
              </p:ext>
            </p:extLst>
          </p:nvPr>
        </p:nvGraphicFramePr>
        <p:xfrm>
          <a:off x="163629" y="346509"/>
          <a:ext cx="11839073" cy="620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833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6E47AE62-C032-4473-BDC9-98B0F1C39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54444"/>
              </p:ext>
            </p:extLst>
          </p:nvPr>
        </p:nvGraphicFramePr>
        <p:xfrm>
          <a:off x="28575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A803182-3D8C-43D3-BEC8-5C39DA67AC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997377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5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73F21113-F3EC-401A-882E-4847B13E3E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6308026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063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D16B7DB5-C175-4042-8BB9-45C382C6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341907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33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4B609C5-F2A0-4699-AE66-F699236D7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4964181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4767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6488</TotalTime>
  <Words>631</Words>
  <Application>Microsoft Office PowerPoint</Application>
  <PresentationFormat>Широкий екран</PresentationFormat>
  <Paragraphs>113</Paragraphs>
  <Slides>19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user-tmr</cp:lastModifiedBy>
  <cp:revision>310</cp:revision>
  <cp:lastPrinted>2025-02-12T09:59:32Z</cp:lastPrinted>
  <dcterms:created xsi:type="dcterms:W3CDTF">2022-07-08T06:07:52Z</dcterms:created>
  <dcterms:modified xsi:type="dcterms:W3CDTF">2025-02-12T11:26:41Z</dcterms:modified>
</cp:coreProperties>
</file>